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9"/>
  </p:notesMasterIdLst>
  <p:sldIdLst>
    <p:sldId id="256" r:id="rId2"/>
    <p:sldId id="257" r:id="rId3"/>
    <p:sldId id="258" r:id="rId4"/>
    <p:sldId id="259" r:id="rId5"/>
    <p:sldId id="298" r:id="rId6"/>
    <p:sldId id="299" r:id="rId7"/>
    <p:sldId id="300" r:id="rId8"/>
    <p:sldId id="261" r:id="rId9"/>
    <p:sldId id="297" r:id="rId10"/>
    <p:sldId id="260" r:id="rId11"/>
    <p:sldId id="301" r:id="rId12"/>
    <p:sldId id="262" r:id="rId13"/>
    <p:sldId id="263" r:id="rId14"/>
    <p:sldId id="296" r:id="rId15"/>
    <p:sldId id="265" r:id="rId16"/>
    <p:sldId id="266" r:id="rId17"/>
    <p:sldId id="267" r:id="rId18"/>
    <p:sldId id="264" r:id="rId19"/>
    <p:sldId id="273" r:id="rId20"/>
    <p:sldId id="268" r:id="rId21"/>
    <p:sldId id="269" r:id="rId22"/>
    <p:sldId id="270" r:id="rId23"/>
    <p:sldId id="274" r:id="rId24"/>
    <p:sldId id="277" r:id="rId25"/>
    <p:sldId id="275" r:id="rId26"/>
    <p:sldId id="276" r:id="rId27"/>
    <p:sldId id="271" r:id="rId28"/>
    <p:sldId id="272" r:id="rId29"/>
    <p:sldId id="282" r:id="rId30"/>
    <p:sldId id="278" r:id="rId31"/>
    <p:sldId id="279" r:id="rId32"/>
    <p:sldId id="280" r:id="rId33"/>
    <p:sldId id="281" r:id="rId34"/>
    <p:sldId id="283" r:id="rId35"/>
    <p:sldId id="284" r:id="rId36"/>
    <p:sldId id="292" r:id="rId37"/>
    <p:sldId id="295" r:id="rId38"/>
    <p:sldId id="293" r:id="rId39"/>
    <p:sldId id="294" r:id="rId40"/>
    <p:sldId id="288" r:id="rId41"/>
    <p:sldId id="290" r:id="rId42"/>
    <p:sldId id="302" r:id="rId43"/>
    <p:sldId id="289" r:id="rId44"/>
    <p:sldId id="291" r:id="rId45"/>
    <p:sldId id="285" r:id="rId46"/>
    <p:sldId id="286"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97" autoAdjust="0"/>
  </p:normalViewPr>
  <p:slideViewPr>
    <p:cSldViewPr>
      <p:cViewPr>
        <p:scale>
          <a:sx n="72" d="100"/>
          <a:sy n="72" d="100"/>
        </p:scale>
        <p:origin x="-102"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AA0E9-D8F0-479E-8512-E9061C4ECAE1}" type="datetimeFigureOut">
              <a:rPr lang="en-US" smtClean="0"/>
              <a:t>4/24/2011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2909A-1731-42E7-BD06-8764258A69E9}" type="slidenum">
              <a:rPr lang="en-US" smtClean="0"/>
              <a:t>‹#›</a:t>
            </a:fld>
            <a:endParaRPr lang="en-US"/>
          </a:p>
        </p:txBody>
      </p:sp>
    </p:spTree>
    <p:extLst>
      <p:ext uri="{BB962C8B-B14F-4D97-AF65-F5344CB8AC3E}">
        <p14:creationId xmlns:p14="http://schemas.microsoft.com/office/powerpoint/2010/main" val="281911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en-NIV-14173b"/><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New_Age_music" TargetMode="External"/><Relationship Id="rId13" Type="http://schemas.openxmlformats.org/officeDocument/2006/relationships/hyperlink" Target="http://en.wikipedia.org/wiki/Mars" TargetMode="External"/><Relationship Id="rId3" Type="http://schemas.openxmlformats.org/officeDocument/2006/relationships/hyperlink" Target="#cite_note-4"/><Relationship Id="rId7" Type="http://schemas.openxmlformats.org/officeDocument/2006/relationships/hyperlink" Target="http://en.wikipedia.org/wiki/Hippie" TargetMode="External"/><Relationship Id="rId12" Type="http://schemas.openxmlformats.org/officeDocument/2006/relationships/hyperlink" Target="http://en.wikipedia.org/wiki/Jupiter"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Popular_culture" TargetMode="External"/><Relationship Id="rId11" Type="http://schemas.openxmlformats.org/officeDocument/2006/relationships/hyperlink" Target="http://en.wikipedia.org/wiki/House_(astrology)" TargetMode="External"/><Relationship Id="rId5" Type="http://schemas.openxmlformats.org/officeDocument/2006/relationships/hyperlink" Target="http://en.wikipedia.org/wiki/New_Age" TargetMode="External"/><Relationship Id="rId15" Type="http://schemas.openxmlformats.org/officeDocument/2006/relationships/hyperlink" Target="#cite_note-26"/><Relationship Id="rId10" Type="http://schemas.openxmlformats.org/officeDocument/2006/relationships/hyperlink" Target="http://en.wikipedia.org/wiki/Aquarius/Let_the_Sunshine_In" TargetMode="External"/><Relationship Id="rId4" Type="http://schemas.openxmlformats.org/officeDocument/2006/relationships/hyperlink" Target="#cite_note-5"/><Relationship Id="rId9" Type="http://schemas.openxmlformats.org/officeDocument/2006/relationships/hyperlink" Target="http://en.wikipedia.org/wiki/Hair_(musical)" TargetMode="External"/><Relationship Id="rId14" Type="http://schemas.openxmlformats.org/officeDocument/2006/relationships/hyperlink" Target="http://en.wikipedia.org/wiki/Mo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blueletterbible.org/kjv/Num/Num002.html#top" TargetMode="External"/><Relationship Id="rId7" Type="http://schemas.openxmlformats.org/officeDocument/2006/relationships/hyperlink" Target="http://www.blueletterbible.org/kjv/Rev/Rev004.html#top"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blueletterbible.org/kjv/Eze/Eze010.html#top" TargetMode="External"/><Relationship Id="rId5" Type="http://schemas.openxmlformats.org/officeDocument/2006/relationships/hyperlink" Target="http://www.blueletterbible.org/kjv/Eze/Eze001.html#top" TargetMode="External"/><Relationship Id="rId4" Type="http://schemas.openxmlformats.org/officeDocument/2006/relationships/hyperlink" Target="http://www.blueletterbible.org/kjv/Isa/Isa006.html#to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Psalm 19:1-6   </a:t>
            </a:r>
            <a:r>
              <a:rPr lang="en-US" baseline="30000" dirty="0" smtClean="0"/>
              <a:t>1</a:t>
            </a:r>
            <a:r>
              <a:rPr lang="en-US" dirty="0" smtClean="0"/>
              <a:t> The heavens declare the glory of God; </a:t>
            </a:r>
            <a:br>
              <a:rPr lang="en-US" dirty="0" smtClean="0"/>
            </a:br>
            <a:r>
              <a:rPr lang="en-US" dirty="0" smtClean="0"/>
              <a:t>   the skies proclaim the work of his hands. </a:t>
            </a:r>
            <a:br>
              <a:rPr lang="en-US" dirty="0" smtClean="0"/>
            </a:br>
            <a:r>
              <a:rPr lang="en-US" baseline="30000" dirty="0" smtClean="0"/>
              <a:t>2</a:t>
            </a:r>
            <a:r>
              <a:rPr lang="en-US" dirty="0" smtClean="0"/>
              <a:t> Day after day they pour forth speech; </a:t>
            </a:r>
            <a:br>
              <a:rPr lang="en-US" dirty="0" smtClean="0"/>
            </a:br>
            <a:r>
              <a:rPr lang="en-US" dirty="0" smtClean="0"/>
              <a:t>   night after night they reveal knowledge. </a:t>
            </a:r>
            <a:br>
              <a:rPr lang="en-US" dirty="0" smtClean="0"/>
            </a:br>
            <a:r>
              <a:rPr lang="en-US" baseline="30000" dirty="0" smtClean="0"/>
              <a:t>3</a:t>
            </a:r>
            <a:r>
              <a:rPr lang="en-US" dirty="0" smtClean="0"/>
              <a:t> They have no speech, they use no words; </a:t>
            </a:r>
            <a:br>
              <a:rPr lang="en-US" dirty="0" smtClean="0"/>
            </a:br>
            <a:r>
              <a:rPr lang="en-US" dirty="0" smtClean="0"/>
              <a:t>   no sound is heard from them. </a:t>
            </a:r>
            <a:br>
              <a:rPr lang="en-US" dirty="0" smtClean="0"/>
            </a:br>
            <a:r>
              <a:rPr lang="en-US" baseline="30000" dirty="0" smtClean="0"/>
              <a:t>4</a:t>
            </a:r>
            <a:r>
              <a:rPr lang="en-US" dirty="0" smtClean="0"/>
              <a:t> Yet their voice</a:t>
            </a:r>
            <a:r>
              <a:rPr lang="en-US" baseline="30000" dirty="0" smtClean="0"/>
              <a:t>[</a:t>
            </a:r>
            <a:r>
              <a:rPr lang="en-US" baseline="30000" dirty="0" smtClean="0">
                <a:hlinkClick r:id="rId3" action="ppaction://hlinkfile" tooltip="See footnote b"/>
              </a:rPr>
              <a:t>b</a:t>
            </a:r>
            <a:r>
              <a:rPr lang="en-US" baseline="30000" dirty="0" smtClean="0"/>
              <a:t>]</a:t>
            </a:r>
            <a:r>
              <a:rPr lang="en-US" dirty="0" smtClean="0"/>
              <a:t> goes out into all the earth, </a:t>
            </a:r>
            <a:br>
              <a:rPr lang="en-US" dirty="0" smtClean="0"/>
            </a:br>
            <a:r>
              <a:rPr lang="en-US" dirty="0" smtClean="0"/>
              <a:t>   their words to the ends of the world. </a:t>
            </a:r>
            <a:br>
              <a:rPr lang="en-US" dirty="0" smtClean="0"/>
            </a:br>
            <a:r>
              <a:rPr lang="en-US" dirty="0" smtClean="0"/>
              <a:t>In the heavens God has pitched a tent for the sun. </a:t>
            </a:r>
            <a:br>
              <a:rPr lang="en-US" dirty="0" smtClean="0"/>
            </a:br>
            <a:r>
              <a:rPr lang="en-US" dirty="0" smtClean="0"/>
              <a:t> </a:t>
            </a:r>
            <a:r>
              <a:rPr lang="en-US" baseline="30000" dirty="0" smtClean="0"/>
              <a:t>5</a:t>
            </a:r>
            <a:r>
              <a:rPr lang="en-US" dirty="0" smtClean="0"/>
              <a:t> It is like a bridegroom coming out of his chamber, </a:t>
            </a:r>
            <a:br>
              <a:rPr lang="en-US" dirty="0" smtClean="0"/>
            </a:br>
            <a:r>
              <a:rPr lang="en-US" dirty="0" smtClean="0"/>
              <a:t>   like a champion rejoicing to run his course. </a:t>
            </a:r>
            <a:br>
              <a:rPr lang="en-US" dirty="0" smtClean="0"/>
            </a:br>
            <a:r>
              <a:rPr lang="en-US" baseline="30000" dirty="0" smtClean="0"/>
              <a:t>6</a:t>
            </a:r>
            <a:r>
              <a:rPr lang="en-US" dirty="0" smtClean="0"/>
              <a:t> It rises at one end of the heavens </a:t>
            </a:r>
            <a:br>
              <a:rPr lang="en-US" dirty="0" smtClean="0"/>
            </a:br>
            <a:r>
              <a:rPr lang="en-US" dirty="0" smtClean="0"/>
              <a:t>   and makes its circuit to the other; </a:t>
            </a:r>
            <a:br>
              <a:rPr lang="en-US" dirty="0" smtClean="0"/>
            </a:br>
            <a:r>
              <a:rPr lang="en-US" dirty="0" smtClean="0"/>
              <a:t>   nothing is deprived of its warmth. </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a:t>
            </a:fld>
            <a:endParaRPr lang="en-US"/>
          </a:p>
        </p:txBody>
      </p:sp>
    </p:spTree>
    <p:extLst>
      <p:ext uri="{BB962C8B-B14F-4D97-AF65-F5344CB8AC3E}">
        <p14:creationId xmlns:p14="http://schemas.microsoft.com/office/powerpoint/2010/main" val="208963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12</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a:t>
            </a:r>
            <a:r>
              <a:rPr lang="en-US" baseline="0" dirty="0" smtClean="0"/>
              <a:t> constellations in all – all people’s have made their own pictures across the sky out of the stars (no street lights or flat screen TV’s in people’s homes for 1000’s of years.</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13</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a:t>
            </a:r>
            <a:r>
              <a:rPr lang="en-US" baseline="0" dirty="0" smtClean="0"/>
              <a:t> constellations in all – all people’s have made their own pictures across the sky out of the stars (no street lights or flat screen TV’s in people’s homes for 1000’s of years.</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14</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Means Circle of Animals – for the common use of astrology</a:t>
            </a:r>
            <a:r>
              <a:rPr lang="en-US" baseline="0" dirty="0" smtClean="0"/>
              <a:t> today – it is the constellation the sun appears to be covering when you are born  (footnote:   precession, the 26,500 year wobble of the Earth’s axis messed this up 1000’s of years ago.)</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15</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ecliptic is</a:t>
            </a:r>
            <a:r>
              <a:rPr lang="en-US" baseline="0" dirty="0" smtClean="0"/>
              <a:t> tilted due to the tilt of the Earth’s axis – which gives us Seasons and the Vernal Equinox…. next slide.</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16</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day of Spring,</a:t>
            </a:r>
            <a:r>
              <a:rPr lang="en-US" baseline="0" dirty="0" smtClean="0"/>
              <a:t> the sun is located on the Vernal Equinox (since the Earth is tilted on it’s axis – or the sun moon and planets would go around the equator all the time – and we’d have no seasons). </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17</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18</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19</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20</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choice between a life of works (good out weighing evil) or a life by grace – a gift of freedom given by God through Jesus.</a:t>
            </a:r>
            <a:r>
              <a:rPr lang="en-US" sz="1200" kern="120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Sin must be paid for somehow.]</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21</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a:t>
            </a:fld>
            <a:endParaRPr lang="en-US"/>
          </a:p>
        </p:txBody>
      </p:sp>
    </p:spTree>
    <p:extLst>
      <p:ext uri="{BB962C8B-B14F-4D97-AF65-F5344CB8AC3E}">
        <p14:creationId xmlns:p14="http://schemas.microsoft.com/office/powerpoint/2010/main" val="202821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22</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23</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24</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25</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26</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27</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a:t>
            </a:r>
            <a:r>
              <a:rPr lang="en-US" baseline="0" dirty="0" smtClean="0"/>
              <a:t> the highest constellation in the sky (now is Cancer).</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28</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29</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30</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31</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b="1" dirty="0" smtClean="0"/>
              <a:t>Ecclesiastes 3:11 </a:t>
            </a:r>
            <a:r>
              <a:rPr lang="en-US" baseline="30000" dirty="0" smtClean="0"/>
              <a:t>11</a:t>
            </a:r>
            <a:r>
              <a:rPr lang="en-US" dirty="0" smtClean="0"/>
              <a:t> He has made everything beautiful in its time. He has also set eternity in the human heart; yet</a:t>
            </a:r>
            <a:r>
              <a:rPr lang="en-US" baseline="30000" dirty="0" smtClean="0"/>
              <a:t> </a:t>
            </a:r>
            <a:r>
              <a:rPr lang="en-US" dirty="0" smtClean="0"/>
              <a:t>no one can fathom what God has done from beginning to end.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5</a:t>
            </a:fld>
            <a:endParaRPr lang="en-US"/>
          </a:p>
        </p:txBody>
      </p:sp>
    </p:spTree>
    <p:extLst>
      <p:ext uri="{BB962C8B-B14F-4D97-AF65-F5344CB8AC3E}">
        <p14:creationId xmlns:p14="http://schemas.microsoft.com/office/powerpoint/2010/main" val="65300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32</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33</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Ages are believed by some astrologers to affect mankind while other astrologers believe the ages correlate to the rise and fall of mighty civilizations and cultural tendencies. Aquarius traditionally "rules" electricity, computers, flight, democracy, freedom, humanitarianism, idealists, modernization, astrology, nervous disorders, rebels and rebellion.</a:t>
            </a:r>
            <a:r>
              <a:rPr lang="en-US" baseline="30000" dirty="0" smtClean="0">
                <a:hlinkClick r:id="rId3" action="ppaction://hlinkfile"/>
              </a:rPr>
              <a:t>[5]</a:t>
            </a:r>
            <a:r>
              <a:rPr lang="en-US" dirty="0" smtClean="0"/>
              <a:t> Other keywords and ideas believed associated with Aquarius are nonconformity, philanthropy, veracity, perseverance, humanity and irresolution.</a:t>
            </a:r>
            <a:r>
              <a:rPr lang="en-US" baseline="30000" dirty="0" smtClean="0">
                <a:hlinkClick r:id="rId4" action="ppaction://hlinkfile"/>
              </a:rPr>
              <a:t>[6]</a:t>
            </a:r>
            <a:r>
              <a:rPr lang="en-US" dirty="0" smtClean="0"/>
              <a:t> The appearance or elevation in status of many of these Aquarian developments over the last few centuries is considered by many astrologers to indicate the proximity of the Aquarian age. There is no uniform agreement about the relationship of these recent Aquarian developments and the Age of Aquarius. Some astrologers believe that the influence of a </a:t>
            </a:r>
            <a:r>
              <a:rPr lang="en-US" dirty="0" smtClean="0">
                <a:hlinkClick r:id="rId5" action="ppaction://hlinkfile"/>
              </a:rPr>
              <a:t>New Age</a:t>
            </a:r>
            <a:r>
              <a:rPr lang="en-US" dirty="0" smtClean="0"/>
              <a:t> is experienced before it arrives because of a </a:t>
            </a:r>
            <a:r>
              <a:rPr lang="en-US" dirty="0" err="1" smtClean="0"/>
              <a:t>cuspal</a:t>
            </a:r>
            <a:r>
              <a:rPr lang="en-US" dirty="0" smtClean="0"/>
              <a:t> effect or Orb of Influence. Other astrologers believe the appearance of Aquarian developments, indicate the actual arrival of the Age of Aquarius.</a:t>
            </a:r>
            <a:br>
              <a:rPr lang="en-US" dirty="0" smtClean="0"/>
            </a:br>
            <a:r>
              <a:rPr lang="en-US" dirty="0" smtClean="0"/>
              <a:t>The expression </a:t>
            </a:r>
            <a:r>
              <a:rPr lang="en-US" i="1" dirty="0" smtClean="0"/>
              <a:t>Age of Aquarius</a:t>
            </a:r>
            <a:r>
              <a:rPr lang="en-US" dirty="0" smtClean="0"/>
              <a:t> in </a:t>
            </a:r>
            <a:r>
              <a:rPr lang="en-US" dirty="0" smtClean="0">
                <a:hlinkClick r:id="rId6" action="ppaction://hlinkfile"/>
              </a:rPr>
              <a:t>popular culture</a:t>
            </a:r>
            <a:r>
              <a:rPr lang="en-US" dirty="0" smtClean="0"/>
              <a:t> usually refers to the heyday of the </a:t>
            </a:r>
            <a:r>
              <a:rPr lang="en-US" dirty="0" smtClean="0">
                <a:hlinkClick r:id="rId7" action="ppaction://hlinkfile"/>
              </a:rPr>
              <a:t>hippie</a:t>
            </a:r>
            <a:r>
              <a:rPr lang="en-US" dirty="0" smtClean="0"/>
              <a:t> and </a:t>
            </a:r>
            <a:r>
              <a:rPr lang="en-US" dirty="0" smtClean="0">
                <a:hlinkClick r:id="rId5" action="ppaction://hlinkfile"/>
              </a:rPr>
              <a:t>New Age</a:t>
            </a:r>
            <a:r>
              <a:rPr lang="en-US" dirty="0" smtClean="0"/>
              <a:t> movements in the 1960s and 1970s. The New Age movement is more accurately a phenomenon and yet seen by many as the harbinger of this future changeover of values associated with the arrival or imminent arrival of the Aquarian age.</a:t>
            </a:r>
          </a:p>
          <a:p>
            <a:r>
              <a:rPr lang="en-US" dirty="0" smtClean="0"/>
              <a:t>Although more rock than </a:t>
            </a:r>
            <a:r>
              <a:rPr lang="en-US" dirty="0" smtClean="0">
                <a:hlinkClick r:id="rId8" action="ppaction://hlinkfile" tooltip="New Age music"/>
              </a:rPr>
              <a:t>New Age</a:t>
            </a:r>
            <a:r>
              <a:rPr lang="en-US" dirty="0" smtClean="0"/>
              <a:t> in genre, the 1967 musical </a:t>
            </a:r>
            <a:r>
              <a:rPr lang="en-US" i="1" dirty="0" smtClean="0">
                <a:hlinkClick r:id="rId9" action="ppaction://hlinkfile" tooltip="Hair (musical)"/>
              </a:rPr>
              <a:t>Hair</a:t>
            </a:r>
            <a:r>
              <a:rPr lang="en-US" dirty="0" smtClean="0"/>
              <a:t>, with its opening song "</a:t>
            </a:r>
            <a:r>
              <a:rPr lang="en-US" dirty="0" smtClean="0">
                <a:hlinkClick r:id="rId10" action="ppaction://hlinkfile" tooltip="Aquarius/Let the Sunshine In"/>
              </a:rPr>
              <a:t>Aquarius</a:t>
            </a:r>
            <a:r>
              <a:rPr lang="en-US" dirty="0" smtClean="0"/>
              <a:t>" and the memorable line "This is the dawning of the Age of Aquarius," brought the Aquarian age concept to the attention of audiences worldwide. However, the song further defines this dawning of the age within the first lines: "When the Moon is in the </a:t>
            </a:r>
            <a:r>
              <a:rPr lang="en-US" dirty="0" smtClean="0">
                <a:hlinkClick r:id="rId11" action="ppaction://hlinkfile" tooltip="House (astrology)"/>
              </a:rPr>
              <a:t>seventh house</a:t>
            </a:r>
            <a:r>
              <a:rPr lang="en-US" dirty="0" smtClean="0"/>
              <a:t>, and Jupiter aligns with Mars; then peace will guide the planets, and love will steer the stars." According to Neil Spencer, the words are "astrological gibberish" as </a:t>
            </a:r>
            <a:r>
              <a:rPr lang="en-US" dirty="0" smtClean="0">
                <a:hlinkClick r:id="rId12" action="ppaction://hlinkfile"/>
              </a:rPr>
              <a:t>Jupiter</a:t>
            </a:r>
            <a:r>
              <a:rPr lang="en-US" dirty="0" smtClean="0"/>
              <a:t> aligns with </a:t>
            </a:r>
            <a:r>
              <a:rPr lang="en-US" dirty="0" smtClean="0">
                <a:hlinkClick r:id="rId13" action="ppaction://hlinkfile"/>
              </a:rPr>
              <a:t>Mars</a:t>
            </a:r>
            <a:r>
              <a:rPr lang="en-US" dirty="0" smtClean="0"/>
              <a:t> several times a year and the </a:t>
            </a:r>
            <a:r>
              <a:rPr lang="en-US" dirty="0" smtClean="0">
                <a:hlinkClick r:id="rId14" action="ppaction://hlinkfile"/>
              </a:rPr>
              <a:t>Moon</a:t>
            </a:r>
            <a:r>
              <a:rPr lang="en-US" dirty="0" smtClean="0"/>
              <a:t> is in the 7th House for about two hours every day.</a:t>
            </a:r>
            <a:r>
              <a:rPr lang="en-US" baseline="30000" dirty="0" smtClean="0">
                <a:hlinkClick r:id="rId15" action="ppaction://hlinkfile"/>
              </a:rPr>
              <a:t>[27]</a:t>
            </a:r>
            <a:r>
              <a:rPr lang="en-US" dirty="0" smtClean="0"/>
              <a:t> These lines are merely poetic license, though many people take them literally. An example is the identification of February 14, 2009 (Valentine's Day) as the "perfect alignment to support our collective manifestation of love and peace and dawning of the Age of Aquarius."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portion</a:t>
            </a:r>
            <a:r>
              <a:rPr lang="en-US" baseline="0" dirty="0" smtClean="0"/>
              <a:t> of the world is ready to turn away from the Age of Christ to the Age of Man.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Age Of Aquarius lyrics</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When the moon is in the Seventh House</a:t>
            </a:r>
            <a:br>
              <a:rPr lang="en-US" dirty="0" smtClean="0">
                <a:effectLst/>
              </a:rPr>
            </a:br>
            <a:r>
              <a:rPr lang="en-US" dirty="0" smtClean="0">
                <a:effectLst/>
              </a:rPr>
              <a:t>And Jupiter aligns with Mars</a:t>
            </a:r>
            <a:br>
              <a:rPr lang="en-US" dirty="0" smtClean="0">
                <a:effectLst/>
              </a:rPr>
            </a:br>
            <a:r>
              <a:rPr lang="en-US" dirty="0" smtClean="0">
                <a:effectLst/>
              </a:rPr>
              <a:t>Then peace will guide the planets</a:t>
            </a:r>
            <a:br>
              <a:rPr lang="en-US" dirty="0" smtClean="0">
                <a:effectLst/>
              </a:rPr>
            </a:br>
            <a:r>
              <a:rPr lang="en-US" dirty="0" smtClean="0">
                <a:effectLst/>
              </a:rPr>
              <a:t>And love will steer the stars</a:t>
            </a:r>
            <a:br>
              <a:rPr lang="en-US" dirty="0" smtClean="0">
                <a:effectLst/>
              </a:rPr>
            </a:br>
            <a:r>
              <a:rPr lang="en-US" dirty="0" smtClean="0">
                <a:effectLst/>
              </a:rPr>
              <a:t/>
            </a:r>
            <a:br>
              <a:rPr lang="en-US" dirty="0" smtClean="0">
                <a:effectLst/>
              </a:rPr>
            </a:br>
            <a:r>
              <a:rPr lang="en-US" dirty="0" smtClean="0">
                <a:effectLst/>
              </a:rPr>
              <a:t>This is the dawning of the Age of Aquarius</a:t>
            </a:r>
            <a:br>
              <a:rPr lang="en-US" dirty="0" smtClean="0">
                <a:effectLst/>
              </a:rPr>
            </a:br>
            <a:r>
              <a:rPr lang="en-US" dirty="0" smtClean="0">
                <a:effectLst/>
              </a:rPr>
              <a:t>The Age of Aquarius</a:t>
            </a:r>
            <a:br>
              <a:rPr lang="en-US" dirty="0" smtClean="0">
                <a:effectLst/>
              </a:rPr>
            </a:br>
            <a:r>
              <a:rPr lang="en-US" dirty="0" err="1" smtClean="0">
                <a:effectLst/>
              </a:rPr>
              <a:t>Aquarius</a:t>
            </a:r>
            <a:r>
              <a:rPr lang="en-US" dirty="0" smtClean="0">
                <a:effectLst/>
              </a:rPr>
              <a:t>! Aquarius!</a:t>
            </a:r>
            <a:br>
              <a:rPr lang="en-US" dirty="0" smtClean="0">
                <a:effectLst/>
              </a:rPr>
            </a:br>
            <a:r>
              <a:rPr lang="en-US" dirty="0" smtClean="0">
                <a:effectLst/>
              </a:rPr>
              <a:t/>
            </a:r>
            <a:br>
              <a:rPr lang="en-US" dirty="0" smtClean="0">
                <a:effectLst/>
              </a:rPr>
            </a:br>
            <a:r>
              <a:rPr lang="en-US" dirty="0" smtClean="0">
                <a:effectLst/>
              </a:rPr>
              <a:t>Harmony and understanding</a:t>
            </a:r>
            <a:br>
              <a:rPr lang="en-US" dirty="0" smtClean="0">
                <a:effectLst/>
              </a:rPr>
            </a:br>
            <a:r>
              <a:rPr lang="en-US" dirty="0" smtClean="0">
                <a:effectLst/>
              </a:rPr>
              <a:t>Sympathy and trust abounding</a:t>
            </a:r>
            <a:br>
              <a:rPr lang="en-US" dirty="0" smtClean="0">
                <a:effectLst/>
              </a:rPr>
            </a:br>
            <a:r>
              <a:rPr lang="en-US" dirty="0" smtClean="0">
                <a:effectLst/>
              </a:rPr>
              <a:t>No more falsehoods or derisions</a:t>
            </a:r>
            <a:br>
              <a:rPr lang="en-US" dirty="0" smtClean="0">
                <a:effectLst/>
              </a:rPr>
            </a:br>
            <a:r>
              <a:rPr lang="en-US" dirty="0" smtClean="0">
                <a:effectLst/>
              </a:rPr>
              <a:t>Golden living dreams of visions</a:t>
            </a:r>
            <a:br>
              <a:rPr lang="en-US" dirty="0" smtClean="0">
                <a:effectLst/>
              </a:rPr>
            </a:br>
            <a:r>
              <a:rPr lang="en-US" dirty="0" smtClean="0">
                <a:effectLst/>
              </a:rPr>
              <a:t>Mystic crystal revelation</a:t>
            </a:r>
            <a:br>
              <a:rPr lang="en-US" dirty="0" smtClean="0">
                <a:effectLst/>
              </a:rPr>
            </a:br>
            <a:r>
              <a:rPr lang="en-US" dirty="0" smtClean="0">
                <a:effectLst/>
              </a:rPr>
              <a:t>And the mind's true liberation</a:t>
            </a:r>
            <a:br>
              <a:rPr lang="en-US" dirty="0" smtClean="0">
                <a:effectLst/>
              </a:rPr>
            </a:br>
            <a:r>
              <a:rPr lang="en-US" dirty="0" smtClean="0">
                <a:effectLst/>
              </a:rPr>
              <a:t>Aquarius! Aquarius!</a:t>
            </a:r>
            <a:br>
              <a:rPr lang="en-US" dirty="0" smtClean="0">
                <a:effectLst/>
              </a:rPr>
            </a:br>
            <a:r>
              <a:rPr lang="en-US" dirty="0" smtClean="0">
                <a:effectLst/>
              </a:rPr>
              <a:t/>
            </a:r>
            <a:br>
              <a:rPr lang="en-US" dirty="0" smtClean="0">
                <a:effectLst/>
              </a:rPr>
            </a:br>
            <a:r>
              <a:rPr lang="en-US" dirty="0" smtClean="0">
                <a:effectLst/>
              </a:rPr>
              <a:t>When the moon is in the Seventh House</a:t>
            </a:r>
            <a:br>
              <a:rPr lang="en-US" dirty="0" smtClean="0">
                <a:effectLst/>
              </a:rPr>
            </a:br>
            <a:r>
              <a:rPr lang="en-US" dirty="0" smtClean="0">
                <a:effectLst/>
              </a:rPr>
              <a:t>And Jupiter aligns with Mars</a:t>
            </a:r>
            <a:br>
              <a:rPr lang="en-US" dirty="0" smtClean="0">
                <a:effectLst/>
              </a:rPr>
            </a:br>
            <a:r>
              <a:rPr lang="en-US" dirty="0" smtClean="0">
                <a:effectLst/>
              </a:rPr>
              <a:t>Then peace will guide the planets</a:t>
            </a:r>
            <a:br>
              <a:rPr lang="en-US" dirty="0" smtClean="0">
                <a:effectLst/>
              </a:rPr>
            </a:br>
            <a:r>
              <a:rPr lang="en-US" dirty="0" smtClean="0">
                <a:effectLst/>
              </a:rPr>
              <a:t>And love will steer the stars</a:t>
            </a:r>
            <a:br>
              <a:rPr lang="en-US" dirty="0" smtClean="0">
                <a:effectLst/>
              </a:rPr>
            </a:br>
            <a:r>
              <a:rPr lang="en-US" dirty="0" smtClean="0">
                <a:effectLst/>
              </a:rPr>
              <a:t/>
            </a:r>
            <a:br>
              <a:rPr lang="en-US" dirty="0" smtClean="0">
                <a:effectLst/>
              </a:rPr>
            </a:br>
            <a:r>
              <a:rPr lang="en-US" dirty="0" smtClean="0">
                <a:effectLst/>
              </a:rPr>
              <a:t>This is the dawning of the Age of Aquarius</a:t>
            </a:r>
            <a:br>
              <a:rPr lang="en-US" dirty="0" smtClean="0">
                <a:effectLst/>
              </a:rPr>
            </a:br>
            <a:r>
              <a:rPr lang="en-US" dirty="0" smtClean="0">
                <a:effectLst/>
              </a:rPr>
              <a:t>The Age of Aquarius</a:t>
            </a:r>
            <a:br>
              <a:rPr lang="en-US" dirty="0" smtClean="0">
                <a:effectLst/>
              </a:rPr>
            </a:br>
            <a:r>
              <a:rPr lang="en-US" dirty="0" err="1" smtClean="0">
                <a:effectLst/>
              </a:rPr>
              <a:t>Aquarius</a:t>
            </a:r>
            <a:r>
              <a:rPr lang="en-US" dirty="0" smtClean="0">
                <a:effectLst/>
              </a:rPr>
              <a:t>! Aquarius!</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 </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r>
              <a:rPr lang="en-US" dirty="0" smtClean="0">
                <a:effectLst/>
              </a:rPr>
              <a:t>Let the sun shine, Let the sun shine in</a:t>
            </a:r>
            <a:br>
              <a:rPr lang="en-US" dirty="0" smtClean="0">
                <a:effectLst/>
              </a:rPr>
            </a:br>
            <a:r>
              <a:rPr lang="en-US" dirty="0" smtClean="0">
                <a:effectLst/>
              </a:rPr>
              <a:t>The sun shine in</a:t>
            </a:r>
            <a:br>
              <a:rPr lang="en-US" dirty="0" smtClean="0">
                <a:effectLst/>
              </a:rPr>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34</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35</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37</a:t>
            </a:fld>
            <a:endParaRPr lang="en-US"/>
          </a:p>
        </p:txBody>
      </p:sp>
    </p:spTree>
    <p:extLst>
      <p:ext uri="{BB962C8B-B14F-4D97-AF65-F5344CB8AC3E}">
        <p14:creationId xmlns:p14="http://schemas.microsoft.com/office/powerpoint/2010/main" val="183008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0000"/>
              </a:solidFill>
              <a:effectLst/>
            </a:endParaRPr>
          </a:p>
          <a:p>
            <a:r>
              <a:rPr lang="en-US" dirty="0" smtClean="0">
                <a:solidFill>
                  <a:srgbClr val="FF0000"/>
                </a:solidFill>
                <a:effectLst/>
              </a:rPr>
              <a:t>1953 BC – Aquarius, 980 BC Pisces , 861 BC Pisces</a:t>
            </a:r>
            <a:r>
              <a:rPr lang="en-US" baseline="0" dirty="0" smtClean="0">
                <a:solidFill>
                  <a:srgbClr val="FF0000"/>
                </a:solidFill>
                <a:effectLst/>
              </a:rPr>
              <a:t> , 146/145 BC Cancer, 7BC Pisces, 452 AD Libra/Virgo,  967 Aries/Pisces,  1007 Virgo, 1306 Virgo/Libra,  2239  Gemini, 2913/14 Taurus</a:t>
            </a:r>
          </a:p>
          <a:p>
            <a:endParaRPr lang="en-US" baseline="0" dirty="0" smtClean="0">
              <a:solidFill>
                <a:srgbClr val="FF0000"/>
              </a:solidFill>
              <a:effectLst/>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2B2909A-1731-42E7-BD06-8764258A69E9}" type="slidenum">
              <a:rPr lang="en-US" smtClean="0"/>
              <a:t>39</a:t>
            </a:fld>
            <a:endParaRPr lang="en-US"/>
          </a:p>
        </p:txBody>
      </p:sp>
    </p:spTree>
    <p:extLst>
      <p:ext uri="{BB962C8B-B14F-4D97-AF65-F5344CB8AC3E}">
        <p14:creationId xmlns:p14="http://schemas.microsoft.com/office/powerpoint/2010/main" val="3836504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40</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ldol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may come as a surprise to many to learn that each of the 12 tribes were associated with one of the constellations of the </a:t>
            </a:r>
            <a:r>
              <a:rPr lang="en-US" sz="1200" i="1" dirty="0" err="1" smtClean="0"/>
              <a:t>mazzeroth</a:t>
            </a:r>
            <a:r>
              <a:rPr lang="en-US" sz="1200" i="1" dirty="0" smtClean="0"/>
              <a:t> </a:t>
            </a:r>
            <a:r>
              <a:rPr lang="en-US" sz="1200" dirty="0" smtClean="0"/>
              <a:t>(the Hebrew zodiac.) We know these by their post-Babel names after being corrupted by pagan traditions. By learning the Hebrew names, and the names of the principal stars in the order of their magnitude, we discover they portray the entire redemptive plan of God--from the virgin birth (Virgo) to the triumph of the Lion of the Tribe of Judah (Leo).</a:t>
            </a:r>
          </a:p>
          <a:p>
            <a:r>
              <a:rPr lang="en-US" dirty="0" smtClean="0"/>
              <a:t>phin.org/camp.html</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41</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43</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http://www.khouse.org/articles/2006/631/print/</a:t>
            </a:r>
          </a:p>
          <a:p>
            <a:endParaRPr lang="en-US" dirty="0" smtClean="0"/>
          </a:p>
          <a:p>
            <a:r>
              <a:rPr lang="en-US" dirty="0" smtClean="0"/>
              <a:t>The Camp of Israel </a:t>
            </a:r>
          </a:p>
          <a:p>
            <a:r>
              <a:rPr lang="en-US" dirty="0" smtClean="0"/>
              <a:t>There is one other interesting type </a:t>
            </a:r>
            <a:r>
              <a:rPr lang="en-US" dirty="0" err="1" smtClean="0"/>
              <a:t>thats</a:t>
            </a:r>
            <a:r>
              <a:rPr lang="en-US" dirty="0" smtClean="0"/>
              <a:t> found in </a:t>
            </a:r>
            <a:r>
              <a:rPr lang="en-US" dirty="0" smtClean="0">
                <a:hlinkClick r:id="rId3"/>
              </a:rPr>
              <a:t>Numbers 2</a:t>
            </a:r>
            <a:r>
              <a:rPr lang="en-US" dirty="0" smtClean="0"/>
              <a:t>. The 12 tribes were told to group into four camps. Each tribe had a standard and symbol, but Judah, </a:t>
            </a:r>
            <a:r>
              <a:rPr lang="en-US" dirty="0" err="1" smtClean="0"/>
              <a:t>Isaachar</a:t>
            </a:r>
            <a:r>
              <a:rPr lang="en-US" dirty="0" smtClean="0"/>
              <a:t> and </a:t>
            </a:r>
            <a:r>
              <a:rPr lang="en-US" dirty="0" err="1" smtClean="0"/>
              <a:t>Zebulin</a:t>
            </a:r>
            <a:r>
              <a:rPr lang="en-US" dirty="0" smtClean="0"/>
              <a:t> were to rally around the standard of Judah. They collectively represented 186,400. Reuben, Simeon and Gad collectively represented about 151,000. Ephraim, Manasseh and Benjamin collectively represented 108,100. Dan, Asher and Naphtali, 157,600. </a:t>
            </a:r>
            <a:r>
              <a:rPr lang="en-US" dirty="0" err="1" smtClean="0"/>
              <a:t>Judahs</a:t>
            </a:r>
            <a:r>
              <a:rPr lang="en-US" dirty="0" smtClean="0"/>
              <a:t> standard was the Lion of the Tribe of Judah. </a:t>
            </a:r>
            <a:r>
              <a:rPr lang="en-US" dirty="0" err="1" smtClean="0"/>
              <a:t>Reubens</a:t>
            </a:r>
            <a:r>
              <a:rPr lang="en-US" dirty="0" smtClean="0"/>
              <a:t> was a man. </a:t>
            </a:r>
            <a:r>
              <a:rPr lang="en-US" dirty="0" err="1" smtClean="0"/>
              <a:t>Ephraims</a:t>
            </a:r>
            <a:r>
              <a:rPr lang="en-US" dirty="0" smtClean="0"/>
              <a:t> was the ox. Dan, the eagle. These four symbols are also the four faces of the cherubim around the throne of God in </a:t>
            </a:r>
            <a:r>
              <a:rPr lang="en-US" dirty="0" smtClean="0">
                <a:hlinkClick r:id="rId4"/>
              </a:rPr>
              <a:t>Isaiah 6</a:t>
            </a:r>
            <a:r>
              <a:rPr lang="en-US" dirty="0" smtClean="0"/>
              <a:t> , </a:t>
            </a:r>
            <a:r>
              <a:rPr lang="en-US" dirty="0" smtClean="0">
                <a:hlinkClick r:id="rId5"/>
              </a:rPr>
              <a:t>Ezekiel 1</a:t>
            </a:r>
            <a:r>
              <a:rPr lang="en-US" dirty="0" smtClean="0"/>
              <a:t> and </a:t>
            </a:r>
            <a:r>
              <a:rPr lang="en-US" dirty="0" smtClean="0">
                <a:hlinkClick r:id="rId6"/>
              </a:rPr>
              <a:t>10</a:t>
            </a:r>
            <a:r>
              <a:rPr lang="en-US" dirty="0" smtClean="0"/>
              <a:t>, and </a:t>
            </a:r>
            <a:r>
              <a:rPr lang="en-US" dirty="0" smtClean="0">
                <a:hlinkClick r:id="rId7"/>
              </a:rPr>
              <a:t>Revelation 4</a:t>
            </a:r>
            <a:r>
              <a:rPr lang="en-US" dirty="0" smtClean="0"/>
              <a:t>. </a:t>
            </a:r>
          </a:p>
          <a:p>
            <a:r>
              <a:rPr lang="en-US" dirty="0" smtClean="0"/>
              <a:t>Each of the camps, of three tribes each, was to encamp on one of the four cardinal compass directions (N, S, E, or W) with respect to the camp of the Levites enclosing the tabernacle (See here). We can only guess at how much space was required by the Levites, whether it was 100 feet on a side, 100 yards, or whatever. But whatever it was, well assume that length as a basic unit. </a:t>
            </a:r>
          </a:p>
          <a:p>
            <a:r>
              <a:rPr lang="en-US" dirty="0" smtClean="0"/>
              <a:t>To fully appreciate all of the implications, you must try to think like a rabbi; you need to maintain an extremely high respect for the precise details of the instructions. They resorted to heroic measures in their attempt to comply with the letter of the law. </a:t>
            </a:r>
          </a:p>
          <a:p>
            <a:r>
              <a:rPr lang="en-US" dirty="0" smtClean="0"/>
              <a:t>The Camp of Judah had to camp </a:t>
            </a:r>
            <a:r>
              <a:rPr lang="en-US" i="1" dirty="0" smtClean="0"/>
              <a:t>east</a:t>
            </a:r>
            <a:r>
              <a:rPr lang="en-US" dirty="0" smtClean="0"/>
              <a:t> of the Levites. This poses a technical problem. Notice that if the breadth of their camp was larger than that of the Levites, the excess would be southeast or northeast, </a:t>
            </a:r>
            <a:r>
              <a:rPr lang="en-US" i="1" dirty="0" smtClean="0"/>
              <a:t>not east</a:t>
            </a:r>
            <a:r>
              <a:rPr lang="en-US" dirty="0" smtClean="0"/>
              <a:t>. Therefore, if they were to comply strictly to their instructions, their camp could only be as wide as that of the Levites, and they then would have to extend </a:t>
            </a:r>
            <a:r>
              <a:rPr lang="en-US" i="1" dirty="0" smtClean="0"/>
              <a:t>eastward</a:t>
            </a:r>
            <a:r>
              <a:rPr lang="en-US" dirty="0" smtClean="0"/>
              <a:t> to obtain whatever space they required. </a:t>
            </a:r>
          </a:p>
          <a:p>
            <a:r>
              <a:rPr lang="en-US" dirty="0" smtClean="0"/>
              <a:t>The camps of Reuben, Ephraim, and Dan had the same constraint on the south, west, and north, respectively. The length of each leg would thus be proportional to the total population in each camp. If we assemble what we can infer from the Biblical account, we can imagine what the camp of Israel looked like from above: the tabernacle and the Levites in the center, surrounded by the four faces of the tribal standards, and each of the four camps of Judah, Ephraim, Reuben, and Dan, stretching out in the four cardinal directions. We can also tally the size of each tribe to total the </a:t>
            </a:r>
            <a:r>
              <a:rPr lang="en-US" i="1" dirty="0" smtClean="0"/>
              <a:t>relative</a:t>
            </a:r>
            <a:r>
              <a:rPr lang="en-US" dirty="0" smtClean="0"/>
              <a:t> length of each camp as they stretched out in each of the four directions. (See the plan view, on a relative scale, here). </a:t>
            </a:r>
          </a:p>
          <a:p>
            <a:r>
              <a:rPr lang="en-US" dirty="0" smtClean="0"/>
              <a:t>The Book of Numbers is a fascinating study in many ways. </a:t>
            </a:r>
            <a:r>
              <a:rPr lang="en-US" dirty="0" err="1" smtClean="0"/>
              <a:t>Expositionally</a:t>
            </a:r>
            <a:r>
              <a:rPr lang="en-US" dirty="0" smtClean="0"/>
              <a:t>, it demonstrates integrity of Design; homiletically, it reveals that these were real people with practical problems; and, devotionally, we see that ''crossing over Jordon'' is not ''going to Heaven'' - life is a warfare. Each one of us is in our own ''wilderness'' and every day is our ''</a:t>
            </a:r>
            <a:r>
              <a:rPr lang="en-US" dirty="0" err="1" smtClean="0"/>
              <a:t>Kadesh-Barnea</a:t>
            </a:r>
            <a:r>
              <a:rPr lang="en-US" dirty="0" smtClean="0"/>
              <a:t>'' - will we trust God and ''conquer the land''? Will we resolutely try to surmount the obstacles that lie in our </a:t>
            </a:r>
            <a:r>
              <a:rPr lang="en-US" dirty="0" err="1" smtClean="0"/>
              <a:t>wayor</a:t>
            </a:r>
            <a:r>
              <a:rPr lang="en-US" dirty="0" smtClean="0"/>
              <a:t> will we shrink from the apparent difficulties and remain slaves to the sin in our lives? </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44</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b="1" dirty="0" smtClean="0"/>
              <a:t>Ecclesiastes 3:11 </a:t>
            </a:r>
            <a:r>
              <a:rPr lang="en-US" baseline="30000" dirty="0" smtClean="0"/>
              <a:t>11</a:t>
            </a:r>
            <a:r>
              <a:rPr lang="en-US" dirty="0" smtClean="0"/>
              <a:t> He has made everything beautiful in its time. He has also set eternity in the human heart; yet</a:t>
            </a:r>
            <a:r>
              <a:rPr lang="en-US" baseline="30000" dirty="0" smtClean="0"/>
              <a:t> </a:t>
            </a:r>
            <a:r>
              <a:rPr lang="en-US" dirty="0" smtClean="0"/>
              <a:t>no one can fathom what God has done from beginning to end.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6</a:t>
            </a:fld>
            <a:endParaRPr lang="en-US"/>
          </a:p>
        </p:txBody>
      </p:sp>
    </p:spTree>
    <p:extLst>
      <p:ext uri="{BB962C8B-B14F-4D97-AF65-F5344CB8AC3E}">
        <p14:creationId xmlns:p14="http://schemas.microsoft.com/office/powerpoint/2010/main" val="65300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is astrology good for telling you future?  No, I'd say not. </a:t>
            </a:r>
          </a:p>
          <a:p>
            <a:r>
              <a:rPr lang="en-US" sz="1200" kern="1200" dirty="0" smtClean="0">
                <a:solidFill>
                  <a:schemeClr val="tx1"/>
                </a:solidFill>
                <a:effectLst/>
                <a:latin typeface="+mn-lt"/>
                <a:ea typeface="+mn-ea"/>
                <a:cs typeface="+mn-cs"/>
              </a:rPr>
              <a:t>Are the Heavenly bodies something to worship?  No way. </a:t>
            </a:r>
          </a:p>
          <a:p>
            <a:r>
              <a:rPr lang="en-US" sz="1200" kern="1200" dirty="0" smtClean="0">
                <a:solidFill>
                  <a:schemeClr val="tx1"/>
                </a:solidFill>
                <a:effectLst/>
                <a:latin typeface="+mn-lt"/>
                <a:ea typeface="+mn-ea"/>
                <a:cs typeface="+mn-cs"/>
              </a:rPr>
              <a:t>Are they essential in telling of the gospel?  Not any more.  We have the Bible now; the revealed word of God in our hands in multiple translations and versions.   The skies might have been the way God made all men without excuse when it came to knowing him.  Now He is present on the Earth in his Church and His active Spirit. </a:t>
            </a:r>
          </a:p>
          <a:p>
            <a:r>
              <a:rPr lang="en-US" sz="1200" kern="1200" dirty="0" smtClean="0">
                <a:solidFill>
                  <a:schemeClr val="tx1"/>
                </a:solidFill>
                <a:effectLst/>
                <a:latin typeface="+mn-lt"/>
                <a:ea typeface="+mn-ea"/>
                <a:cs typeface="+mn-cs"/>
              </a:rPr>
              <a:t>This exploration of astrology was an attempt to peel back a layer of deceit - the possibility that the hunger to know the future from the stars is a left over of the desire to see the coming savior from them. </a:t>
            </a:r>
          </a:p>
          <a:p>
            <a:r>
              <a:rPr lang="en-US" sz="1200" kern="1200" dirty="0" smtClean="0">
                <a:solidFill>
                  <a:schemeClr val="tx1"/>
                </a:solidFill>
                <a:effectLst/>
                <a:latin typeface="+mn-lt"/>
                <a:ea typeface="+mn-ea"/>
                <a:cs typeface="+mn-cs"/>
              </a:rPr>
              <a:t>To really ‘get’ it, you would need the Author, the Spirit of Christ instructing as you beheld it, just like you need the Author working on and in you to bring the Bible itself to life. </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45</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is astrology good for telling you future?  No, I'd say not. </a:t>
            </a:r>
          </a:p>
          <a:p>
            <a:r>
              <a:rPr lang="en-US" sz="1200" kern="1200" dirty="0" smtClean="0">
                <a:solidFill>
                  <a:schemeClr val="tx1"/>
                </a:solidFill>
                <a:effectLst/>
                <a:latin typeface="+mn-lt"/>
                <a:ea typeface="+mn-ea"/>
                <a:cs typeface="+mn-cs"/>
              </a:rPr>
              <a:t>Are the Heavenly bodies something to worship?  No way. </a:t>
            </a:r>
          </a:p>
          <a:p>
            <a:r>
              <a:rPr lang="en-US" sz="1200" kern="1200" dirty="0" smtClean="0">
                <a:solidFill>
                  <a:schemeClr val="tx1"/>
                </a:solidFill>
                <a:effectLst/>
                <a:latin typeface="+mn-lt"/>
                <a:ea typeface="+mn-ea"/>
                <a:cs typeface="+mn-cs"/>
              </a:rPr>
              <a:t>Are they essential in telling of the gospel?  Not any more.  We have the Bible now; the revealed word of God in our hands in multiple translations and versions.   The skies might have been the way God made all men without excuse when it came to knowing him.  Now He is present on the Earth in his Church and His active Spirit. </a:t>
            </a:r>
          </a:p>
          <a:p>
            <a:r>
              <a:rPr lang="en-US" sz="1200" kern="1200" dirty="0" smtClean="0">
                <a:solidFill>
                  <a:schemeClr val="tx1"/>
                </a:solidFill>
                <a:effectLst/>
                <a:latin typeface="+mn-lt"/>
                <a:ea typeface="+mn-ea"/>
                <a:cs typeface="+mn-cs"/>
              </a:rPr>
              <a:t>This exploration of astrology was an attempt to peel back a layer of deceit - the possibility that the hunger to know the future from the stars is a left over of the desire to see the coming savior from them. </a:t>
            </a:r>
          </a:p>
          <a:p>
            <a:r>
              <a:rPr lang="en-US" sz="1200" kern="1200" smtClean="0">
                <a:solidFill>
                  <a:schemeClr val="tx1"/>
                </a:solidFill>
                <a:effectLst/>
                <a:latin typeface="+mn-lt"/>
                <a:ea typeface="+mn-ea"/>
                <a:cs typeface="+mn-cs"/>
              </a:rPr>
              <a:t>To really ‘get’ it, you would need the Author, the Spirit of Christ instructing as you beheld it, just like you need the Author working on and in you to bring the Bible itself to life. </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46</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is astrology good for telling you future?  No, I'd say not. </a:t>
            </a:r>
          </a:p>
          <a:p>
            <a:r>
              <a:rPr lang="en-US" sz="1200" kern="1200" dirty="0" smtClean="0">
                <a:solidFill>
                  <a:schemeClr val="tx1"/>
                </a:solidFill>
                <a:effectLst/>
                <a:latin typeface="+mn-lt"/>
                <a:ea typeface="+mn-ea"/>
                <a:cs typeface="+mn-cs"/>
              </a:rPr>
              <a:t>Are the Heavenly bodies something to worship?  No way. </a:t>
            </a:r>
          </a:p>
          <a:p>
            <a:r>
              <a:rPr lang="en-US" sz="1200" kern="1200" dirty="0" smtClean="0">
                <a:solidFill>
                  <a:schemeClr val="tx1"/>
                </a:solidFill>
                <a:effectLst/>
                <a:latin typeface="+mn-lt"/>
                <a:ea typeface="+mn-ea"/>
                <a:cs typeface="+mn-cs"/>
              </a:rPr>
              <a:t>Are they essential in telling of the gospel?  Not any more.  We have the Bible now; the revealed word of God in our hands in multiple translations and versions.   The skies might have been the way God made all men without excuse when it came to knowing him.  Now He is present on the Earth in his Church and His active Spirit. </a:t>
            </a:r>
          </a:p>
          <a:p>
            <a:r>
              <a:rPr lang="en-US" sz="1200" kern="1200" dirty="0" smtClean="0">
                <a:solidFill>
                  <a:schemeClr val="tx1"/>
                </a:solidFill>
                <a:effectLst/>
                <a:latin typeface="+mn-lt"/>
                <a:ea typeface="+mn-ea"/>
                <a:cs typeface="+mn-cs"/>
              </a:rPr>
              <a:t>This exploration of astrology was an attempt to peel back a layer of deceit - the possibility that the hunger to know the future from the stars is a left over of the desire to see the coming savior from them. </a:t>
            </a:r>
          </a:p>
          <a:p>
            <a:r>
              <a:rPr lang="en-US" sz="1200" kern="1200" smtClean="0">
                <a:solidFill>
                  <a:schemeClr val="tx1"/>
                </a:solidFill>
                <a:effectLst/>
                <a:latin typeface="+mn-lt"/>
                <a:ea typeface="+mn-ea"/>
                <a:cs typeface="+mn-cs"/>
              </a:rPr>
              <a:t>To really ‘get’ it, you would need the Author, the Spirit of Christ instructing as you beheld it, just like you need the Author working on and in you to bring the Bible itself to life. </a:t>
            </a:r>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47</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b="1" dirty="0" smtClean="0"/>
              <a:t>Ecclesiastes 3:11 </a:t>
            </a:r>
            <a:r>
              <a:rPr lang="en-US" baseline="30000" dirty="0" smtClean="0"/>
              <a:t>11</a:t>
            </a:r>
            <a:r>
              <a:rPr lang="en-US" dirty="0" smtClean="0"/>
              <a:t> He has made everything beautiful in its time. He has also set eternity in the human heart; yet</a:t>
            </a:r>
            <a:r>
              <a:rPr lang="en-US" baseline="30000" dirty="0" smtClean="0"/>
              <a:t> </a:t>
            </a:r>
            <a:r>
              <a:rPr lang="en-US" dirty="0" smtClean="0"/>
              <a:t>no one can fathom what God has done from beginning to end.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7</a:t>
            </a:fld>
            <a:endParaRPr lang="en-US"/>
          </a:p>
        </p:txBody>
      </p:sp>
    </p:spTree>
    <p:extLst>
      <p:ext uri="{BB962C8B-B14F-4D97-AF65-F5344CB8AC3E}">
        <p14:creationId xmlns:p14="http://schemas.microsoft.com/office/powerpoint/2010/main" val="6530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b="1" dirty="0" smtClean="0"/>
              <a:t>Ecclesiastes 3:11 </a:t>
            </a:r>
            <a:r>
              <a:rPr lang="en-US" baseline="30000" dirty="0" smtClean="0"/>
              <a:t>11</a:t>
            </a:r>
            <a:r>
              <a:rPr lang="en-US" dirty="0" smtClean="0"/>
              <a:t> He has made everything beautiful in its time. He has also set eternity in the human heart; yet</a:t>
            </a:r>
            <a:r>
              <a:rPr lang="en-US" baseline="30000" dirty="0" smtClean="0"/>
              <a:t> </a:t>
            </a:r>
            <a:r>
              <a:rPr lang="en-US" dirty="0" smtClean="0"/>
              <a:t>no one can fathom what God has done from beginning to end.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8</a:t>
            </a:fld>
            <a:endParaRPr lang="en-US"/>
          </a:p>
        </p:txBody>
      </p:sp>
    </p:spTree>
    <p:extLst>
      <p:ext uri="{BB962C8B-B14F-4D97-AF65-F5344CB8AC3E}">
        <p14:creationId xmlns:p14="http://schemas.microsoft.com/office/powerpoint/2010/main" val="653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
            </a:r>
            <a:r>
              <a:rPr lang="en-US" b="1" dirty="0" smtClean="0"/>
              <a:t>Ecclesiastes 3:11 </a:t>
            </a:r>
            <a:r>
              <a:rPr lang="en-US" baseline="30000" dirty="0" smtClean="0"/>
              <a:t>11</a:t>
            </a:r>
            <a:r>
              <a:rPr lang="en-US" dirty="0" smtClean="0"/>
              <a:t> He has made everything beautiful in its time. He has also set eternity in the human heart; yet</a:t>
            </a:r>
            <a:r>
              <a:rPr lang="en-US" baseline="30000" dirty="0" smtClean="0"/>
              <a:t> </a:t>
            </a:r>
            <a:r>
              <a:rPr lang="en-US" dirty="0" smtClean="0"/>
              <a:t>no one can fathom what God has done from beginning to end.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9</a:t>
            </a:fld>
            <a:endParaRPr lang="en-US"/>
          </a:p>
        </p:txBody>
      </p:sp>
    </p:spTree>
    <p:extLst>
      <p:ext uri="{BB962C8B-B14F-4D97-AF65-F5344CB8AC3E}">
        <p14:creationId xmlns:p14="http://schemas.microsoft.com/office/powerpoint/2010/main" val="6530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Personality from birth, or the outcome of an upcoming battle/war,</a:t>
            </a:r>
            <a:r>
              <a:rPr lang="en-US" baseline="0" dirty="0" smtClean="0"/>
              <a:t> or when is best to invest, etc. </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10</a:t>
            </a:fld>
            <a:endParaRPr lang="en-US"/>
          </a:p>
        </p:txBody>
      </p:sp>
    </p:spTree>
    <p:extLst>
      <p:ext uri="{BB962C8B-B14F-4D97-AF65-F5344CB8AC3E}">
        <p14:creationId xmlns:p14="http://schemas.microsoft.com/office/powerpoint/2010/main" val="333433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Personality from birth, or the outcome of an upcoming battle/war,</a:t>
            </a:r>
            <a:r>
              <a:rPr lang="en-US" baseline="0" dirty="0" smtClean="0"/>
              <a:t> or when is best to invest, etc. </a:t>
            </a:r>
            <a:endParaRPr lang="en-US" dirty="0"/>
          </a:p>
        </p:txBody>
      </p:sp>
      <p:sp>
        <p:nvSpPr>
          <p:cNvPr id="4" name="Slide Number Placeholder 3"/>
          <p:cNvSpPr>
            <a:spLocks noGrp="1"/>
          </p:cNvSpPr>
          <p:nvPr>
            <p:ph type="sldNum" sz="quarter" idx="10"/>
          </p:nvPr>
        </p:nvSpPr>
        <p:spPr/>
        <p:txBody>
          <a:bodyPr/>
          <a:lstStyle/>
          <a:p>
            <a:fld id="{52B2909A-1731-42E7-BD06-8764258A69E9}" type="slidenum">
              <a:rPr lang="en-US" smtClean="0"/>
              <a:t>11</a:t>
            </a:fld>
            <a:endParaRPr lang="en-US"/>
          </a:p>
        </p:txBody>
      </p:sp>
    </p:spTree>
    <p:extLst>
      <p:ext uri="{BB962C8B-B14F-4D97-AF65-F5344CB8AC3E}">
        <p14:creationId xmlns:p14="http://schemas.microsoft.com/office/powerpoint/2010/main" val="333433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2F26C9-6A51-4692-9341-CDCE6720DB74}" type="datetimeFigureOut">
              <a:rPr lang="en-US" smtClean="0"/>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E662A-9482-4AC3-A1E2-B654C44CA54F}"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F26C9-6A51-4692-9341-CDCE6720DB74}" type="datetimeFigureOut">
              <a:rPr lang="en-US" smtClean="0"/>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F26C9-6A51-4692-9341-CDCE6720DB74}" type="datetimeFigureOut">
              <a:rPr lang="en-US" smtClean="0"/>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B2F26C9-6A51-4692-9341-CDCE6720DB74}" type="datetimeFigureOut">
              <a:rPr lang="en-US" smtClean="0"/>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E662A-9482-4AC3-A1E2-B654C44CA54F}"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F26C9-6A51-4692-9341-CDCE6720DB74}" type="datetimeFigureOut">
              <a:rPr lang="en-US" smtClean="0"/>
              <a:t>4/24/2011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B2F26C9-6A51-4692-9341-CDCE6720DB74}" type="datetimeFigureOut">
              <a:rPr lang="en-US" smtClean="0"/>
              <a:t>4/24/2011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B2F26C9-6A51-4692-9341-CDCE6720DB74}" type="datetimeFigureOut">
              <a:rPr lang="en-US" smtClean="0"/>
              <a:t>4/24/2011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2F26C9-6A51-4692-9341-CDCE6720DB74}" type="datetimeFigureOut">
              <a:rPr lang="en-US" smtClean="0"/>
              <a:t>4/24/2011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F26C9-6A51-4692-9341-CDCE6720DB74}" type="datetimeFigureOut">
              <a:rPr lang="en-US" smtClean="0"/>
              <a:t>4/24/2011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F26C9-6A51-4692-9341-CDCE6720DB74}" type="datetimeFigureOut">
              <a:rPr lang="en-US" smtClean="0"/>
              <a:t>4/24/2011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F26C9-6A51-4692-9341-CDCE6720DB74}" type="datetimeFigureOut">
              <a:rPr lang="en-US" smtClean="0"/>
              <a:t>4/24/2011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E662A-9482-4AC3-A1E2-B654C44CA5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2F26C9-6A51-4692-9341-CDCE6720DB74}" type="datetimeFigureOut">
              <a:rPr lang="en-US" smtClean="0"/>
              <a:t>4/24/2011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DAE662A-9482-4AC3-A1E2-B654C44CA54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en-NIV-13826b"/><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John Ensworth</a:t>
            </a:r>
            <a:endParaRPr lang="en-US" dirty="0"/>
          </a:p>
        </p:txBody>
      </p:sp>
      <p:sp>
        <p:nvSpPr>
          <p:cNvPr id="2" name="Title 1"/>
          <p:cNvSpPr>
            <a:spLocks noGrp="1"/>
          </p:cNvSpPr>
          <p:nvPr>
            <p:ph type="ctrTitle"/>
          </p:nvPr>
        </p:nvSpPr>
        <p:spPr/>
        <p:txBody>
          <a:bodyPr/>
          <a:lstStyle/>
          <a:p>
            <a:r>
              <a:rPr lang="en-US" dirty="0" smtClean="0"/>
              <a:t>God’s plan in the heavens</a:t>
            </a:r>
            <a:endParaRPr lang="en-US" dirty="0"/>
          </a:p>
        </p:txBody>
      </p:sp>
    </p:spTree>
    <p:extLst>
      <p:ext uri="{BB962C8B-B14F-4D97-AF65-F5344CB8AC3E}">
        <p14:creationId xmlns:p14="http://schemas.microsoft.com/office/powerpoint/2010/main" val="2541301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What is Astrology?</a:t>
            </a:r>
          </a:p>
          <a:p>
            <a:endParaRPr lang="en-US" sz="3600" dirty="0"/>
          </a:p>
          <a:p>
            <a:r>
              <a:rPr lang="en-US" sz="3600" dirty="0" smtClean="0"/>
              <a:t>The belief that the position of the sun, moon and planets in the stars tell of what is to come somehow.</a:t>
            </a:r>
          </a:p>
        </p:txBody>
      </p:sp>
    </p:spTree>
    <p:extLst>
      <p:ext uri="{BB962C8B-B14F-4D97-AF65-F5344CB8AC3E}">
        <p14:creationId xmlns:p14="http://schemas.microsoft.com/office/powerpoint/2010/main" val="3660666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8229600" cy="5181600"/>
          </a:xfrm>
        </p:spPr>
        <p:txBody>
          <a:bodyPr>
            <a:normAutofit fontScale="85000" lnSpcReduction="20000"/>
          </a:bodyPr>
          <a:lstStyle/>
          <a:p>
            <a:r>
              <a:rPr lang="en-US" sz="3600" dirty="0" smtClean="0"/>
              <a:t>What is Astrology</a:t>
            </a:r>
            <a:r>
              <a:rPr lang="en-US" sz="3600" dirty="0" smtClean="0"/>
              <a:t>?    (Zodiac = </a:t>
            </a:r>
            <a:r>
              <a:rPr lang="en-US" sz="3600" dirty="0" err="1" smtClean="0"/>
              <a:t>Mazzeroth</a:t>
            </a:r>
            <a:r>
              <a:rPr lang="en-US" sz="3600" dirty="0" smtClean="0"/>
              <a:t>)</a:t>
            </a:r>
            <a:endParaRPr lang="en-US" sz="3600" dirty="0" smtClean="0"/>
          </a:p>
          <a:p>
            <a:endParaRPr lang="en-US" sz="3600" dirty="0"/>
          </a:p>
          <a:p>
            <a:r>
              <a:rPr lang="en-US" sz="3600" b="1" dirty="0"/>
              <a:t>Job 38:32 (Amplified Bible)</a:t>
            </a:r>
          </a:p>
          <a:p>
            <a:pPr marL="400050" lvl="1" indent="0">
              <a:buNone/>
            </a:pPr>
            <a:r>
              <a:rPr lang="en-US" sz="3600" baseline="30000" dirty="0" smtClean="0"/>
              <a:t> 32</a:t>
            </a:r>
            <a:r>
              <a:rPr lang="en-US" sz="3600" dirty="0" smtClean="0"/>
              <a:t>Can </a:t>
            </a:r>
            <a:r>
              <a:rPr lang="en-US" sz="3600" dirty="0"/>
              <a:t>you lead forth the signs of the zodiac in their season? Or can you guide [the stars of] the Bear with her young</a:t>
            </a:r>
            <a:r>
              <a:rPr lang="en-US" sz="3600" dirty="0" smtClean="0"/>
              <a:t>?</a:t>
            </a:r>
          </a:p>
          <a:p>
            <a:endParaRPr lang="en-US" sz="3600" dirty="0"/>
          </a:p>
          <a:p>
            <a:r>
              <a:rPr lang="en-US" sz="3600" b="1" dirty="0"/>
              <a:t>Job 38:32 (New International </a:t>
            </a:r>
            <a:r>
              <a:rPr lang="en-US" sz="3600" b="1" dirty="0" smtClean="0"/>
              <a:t>Version)</a:t>
            </a:r>
            <a:r>
              <a:rPr lang="en-US" sz="3600" dirty="0"/>
              <a:t/>
            </a:r>
            <a:br>
              <a:rPr lang="en-US" sz="3600" dirty="0"/>
            </a:br>
            <a:r>
              <a:rPr lang="en-US" sz="3600" baseline="30000" dirty="0"/>
              <a:t>32</a:t>
            </a:r>
            <a:r>
              <a:rPr lang="en-US" sz="3600" dirty="0"/>
              <a:t> Can you bring forth the constellations in their </a:t>
            </a:r>
            <a:r>
              <a:rPr lang="en-US" sz="3600" dirty="0" smtClean="0"/>
              <a:t>seasons</a:t>
            </a:r>
            <a:r>
              <a:rPr lang="en-US" sz="3600" baseline="30000" dirty="0"/>
              <a:t> </a:t>
            </a:r>
            <a:r>
              <a:rPr lang="en-US" sz="3600" dirty="0" smtClean="0"/>
              <a:t>or </a:t>
            </a:r>
            <a:r>
              <a:rPr lang="en-US" sz="3600" dirty="0"/>
              <a:t>lead out the Bear</a:t>
            </a:r>
            <a:r>
              <a:rPr lang="en-US" sz="3600" baseline="30000" dirty="0"/>
              <a:t>[</a:t>
            </a:r>
            <a:r>
              <a:rPr lang="en-US" sz="3600" baseline="30000" dirty="0">
                <a:hlinkClick r:id="rId3" action="ppaction://hlinkfile" tooltip="See footnote b"/>
              </a:rPr>
              <a:t>b</a:t>
            </a:r>
            <a:r>
              <a:rPr lang="en-US" sz="3600" baseline="30000" dirty="0"/>
              <a:t>]</a:t>
            </a:r>
            <a:r>
              <a:rPr lang="en-US" sz="3600" dirty="0"/>
              <a:t> with its cubs? </a:t>
            </a:r>
          </a:p>
          <a:p>
            <a:endParaRPr lang="en-US" sz="3600" dirty="0"/>
          </a:p>
        </p:txBody>
      </p:sp>
    </p:spTree>
    <p:extLst>
      <p:ext uri="{BB962C8B-B14F-4D97-AF65-F5344CB8AC3E}">
        <p14:creationId xmlns:p14="http://schemas.microsoft.com/office/powerpoint/2010/main" val="392929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fontScale="92500" lnSpcReduction="20000"/>
          </a:bodyPr>
          <a:lstStyle/>
          <a:p>
            <a:r>
              <a:rPr lang="en-US" sz="3600" dirty="0" smtClean="0"/>
              <a:t>What are these?</a:t>
            </a:r>
          </a:p>
          <a:p>
            <a:endParaRPr lang="en-US" sz="3600" dirty="0"/>
          </a:p>
          <a:p>
            <a:r>
              <a:rPr lang="en-US" sz="3600" dirty="0" smtClean="0"/>
              <a:t>Constellations</a:t>
            </a:r>
          </a:p>
          <a:p>
            <a:r>
              <a:rPr lang="en-US" sz="3600" dirty="0"/>
              <a:t>Conjunction</a:t>
            </a:r>
          </a:p>
          <a:p>
            <a:r>
              <a:rPr lang="en-US" sz="3600" dirty="0" smtClean="0"/>
              <a:t>Zodiac</a:t>
            </a:r>
          </a:p>
          <a:p>
            <a:r>
              <a:rPr lang="en-US" sz="3600" dirty="0" smtClean="0"/>
              <a:t>Ecliptic</a:t>
            </a:r>
          </a:p>
          <a:p>
            <a:r>
              <a:rPr lang="en-US" sz="3600" dirty="0" smtClean="0"/>
              <a:t>Vernal Equinox</a:t>
            </a:r>
          </a:p>
          <a:p>
            <a:endParaRPr lang="en-US" sz="3600" dirty="0" smtClean="0"/>
          </a:p>
        </p:txBody>
      </p:sp>
    </p:spTree>
    <p:extLst>
      <p:ext uri="{BB962C8B-B14F-4D97-AF65-F5344CB8AC3E}">
        <p14:creationId xmlns:p14="http://schemas.microsoft.com/office/powerpoint/2010/main" val="313657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Constellations</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2401" y="2503714"/>
            <a:ext cx="3447704" cy="2743200"/>
          </a:xfrm>
          <a:prstGeom prst="rect">
            <a:avLst/>
          </a:prstGeom>
          <a:noFill/>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95600"/>
            <a:ext cx="458551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618759" y="1600200"/>
            <a:ext cx="4325216" cy="2819400"/>
          </a:xfrm>
          <a:prstGeom prst="rect">
            <a:avLst/>
          </a:prstGeom>
          <a:noFill/>
        </p:spPr>
      </p:pic>
    </p:spTree>
    <p:extLst>
      <p:ext uri="{BB962C8B-B14F-4D97-AF65-F5344CB8AC3E}">
        <p14:creationId xmlns:p14="http://schemas.microsoft.com/office/powerpoint/2010/main" val="173729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A </a:t>
            </a:r>
            <a:r>
              <a:rPr lang="en-US" sz="3600" dirty="0" smtClean="0">
                <a:solidFill>
                  <a:srgbClr val="FFC000"/>
                </a:solidFill>
              </a:rPr>
              <a:t>conjunction</a:t>
            </a:r>
            <a:r>
              <a:rPr lang="en-US" sz="3600" dirty="0" smtClean="0"/>
              <a:t> is just when two or more things in the sky get really close to one another.</a:t>
            </a:r>
          </a:p>
          <a:p>
            <a:endParaRPr lang="en-US" sz="3600" dirty="0"/>
          </a:p>
          <a:p>
            <a:r>
              <a:rPr lang="en-US" sz="3600" i="1" dirty="0" smtClean="0"/>
              <a:t>How</a:t>
            </a:r>
            <a:r>
              <a:rPr lang="en-US" sz="3600" dirty="0" smtClean="0"/>
              <a:t> close is not really defined. </a:t>
            </a:r>
            <a:endParaRPr lang="en-US" sz="3600" i="1" dirty="0" smtClean="0"/>
          </a:p>
        </p:txBody>
      </p:sp>
    </p:spTree>
    <p:extLst>
      <p:ext uri="{BB962C8B-B14F-4D97-AF65-F5344CB8AC3E}">
        <p14:creationId xmlns:p14="http://schemas.microsoft.com/office/powerpoint/2010/main" val="1739092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The Zodiac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2286000"/>
            <a:ext cx="89439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50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The Ecliptic – the Path of the Sun, Moon and Planets through the stars</a:t>
            </a:r>
          </a:p>
        </p:txBody>
      </p:sp>
    </p:spTree>
    <p:extLst>
      <p:ext uri="{BB962C8B-B14F-4D97-AF65-F5344CB8AC3E}">
        <p14:creationId xmlns:p14="http://schemas.microsoft.com/office/powerpoint/2010/main" val="2984869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157787" cy="517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301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What we expect is that multiple peoples would have similar figures in these constellations.  </a:t>
            </a:r>
          </a:p>
          <a:p>
            <a:endParaRPr lang="en-US" sz="3600" dirty="0"/>
          </a:p>
          <a:p>
            <a:r>
              <a:rPr lang="en-US" sz="3600" dirty="0" smtClean="0"/>
              <a:t>That is what we’ll now look at…</a:t>
            </a:r>
          </a:p>
        </p:txBody>
      </p:sp>
    </p:spTree>
    <p:extLst>
      <p:ext uri="{BB962C8B-B14F-4D97-AF65-F5344CB8AC3E}">
        <p14:creationId xmlns:p14="http://schemas.microsoft.com/office/powerpoint/2010/main" val="3152038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The first four constellations tell of:</a:t>
            </a:r>
          </a:p>
          <a:p>
            <a:endParaRPr lang="en-US" sz="3600" dirty="0"/>
          </a:p>
          <a:p>
            <a:pPr lvl="1"/>
            <a:r>
              <a:rPr lang="en-US" sz="3600" dirty="0" smtClean="0"/>
              <a:t>The Nature of Christ</a:t>
            </a:r>
          </a:p>
          <a:p>
            <a:pPr lvl="1"/>
            <a:r>
              <a:rPr lang="en-US" sz="3600" dirty="0" smtClean="0"/>
              <a:t>His Work</a:t>
            </a:r>
          </a:p>
          <a:p>
            <a:pPr lvl="1"/>
            <a:r>
              <a:rPr lang="en-US" sz="3600" dirty="0" smtClean="0"/>
              <a:t>His Triumph over Satan/Sin/Death</a:t>
            </a:r>
          </a:p>
        </p:txBody>
      </p:sp>
    </p:spTree>
    <p:extLst>
      <p:ext uri="{BB962C8B-B14F-4D97-AF65-F5344CB8AC3E}">
        <p14:creationId xmlns:p14="http://schemas.microsoft.com/office/powerpoint/2010/main" val="1167746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 in the Heavens</a:t>
            </a:r>
            <a:endParaRPr lang="en-US" dirty="0"/>
          </a:p>
        </p:txBody>
      </p:sp>
      <p:sp>
        <p:nvSpPr>
          <p:cNvPr id="3" name="Content Placeholder 2"/>
          <p:cNvSpPr>
            <a:spLocks noGrp="1"/>
          </p:cNvSpPr>
          <p:nvPr>
            <p:ph sz="quarter" idx="13"/>
          </p:nvPr>
        </p:nvSpPr>
        <p:spPr>
          <a:xfrm>
            <a:off x="609600" y="1600200"/>
            <a:ext cx="8305800" cy="4953000"/>
          </a:xfrm>
        </p:spPr>
        <p:txBody>
          <a:bodyPr>
            <a:normAutofit/>
          </a:bodyPr>
          <a:lstStyle/>
          <a:p>
            <a:r>
              <a:rPr lang="en-US" sz="3600" dirty="0" smtClean="0"/>
              <a:t>We’re going to explore some possible </a:t>
            </a:r>
            <a:r>
              <a:rPr lang="en-US" sz="3600" dirty="0" smtClean="0"/>
              <a:t>astronomical/spiritual depths </a:t>
            </a:r>
            <a:r>
              <a:rPr lang="en-US" sz="3600" dirty="0" smtClean="0"/>
              <a:t>to: </a:t>
            </a:r>
          </a:p>
          <a:p>
            <a:pPr marL="0" indent="0">
              <a:buNone/>
            </a:pPr>
            <a:r>
              <a:rPr lang="en-US" sz="3600" dirty="0">
                <a:solidFill>
                  <a:srgbClr val="FFC000"/>
                </a:solidFill>
              </a:rPr>
              <a:t>Psalm 19:1-2    </a:t>
            </a:r>
            <a:r>
              <a:rPr lang="en-US" sz="3600" dirty="0" smtClean="0"/>
              <a:t/>
            </a:r>
            <a:br>
              <a:rPr lang="en-US" sz="3600" dirty="0" smtClean="0"/>
            </a:br>
            <a:r>
              <a:rPr lang="en-US" sz="3600" dirty="0" smtClean="0"/>
              <a:t>The </a:t>
            </a:r>
            <a:r>
              <a:rPr lang="en-US" sz="3600" dirty="0"/>
              <a:t>heavens declare the glory of God; </a:t>
            </a:r>
            <a:br>
              <a:rPr lang="en-US" sz="3600" dirty="0"/>
            </a:br>
            <a:r>
              <a:rPr lang="en-US" sz="3600" dirty="0"/>
              <a:t>   the skies proclaim the work of his hands. </a:t>
            </a:r>
            <a:br>
              <a:rPr lang="en-US" sz="3600" dirty="0"/>
            </a:br>
            <a:r>
              <a:rPr lang="en-US" sz="3600" dirty="0" smtClean="0"/>
              <a:t> </a:t>
            </a:r>
            <a:r>
              <a:rPr lang="en-US" sz="3600" dirty="0"/>
              <a:t>Day after day they pour forth speech; </a:t>
            </a:r>
            <a:br>
              <a:rPr lang="en-US" sz="3600" dirty="0"/>
            </a:br>
            <a:r>
              <a:rPr lang="en-US" sz="3600" dirty="0"/>
              <a:t>   night after night they reveal knowledge. </a:t>
            </a:r>
            <a:br>
              <a:rPr lang="en-US" sz="3600" dirty="0"/>
            </a:br>
            <a:endParaRPr lang="en-US" sz="3600" dirty="0"/>
          </a:p>
        </p:txBody>
      </p:sp>
    </p:spTree>
    <p:extLst>
      <p:ext uri="{BB962C8B-B14F-4D97-AF65-F5344CB8AC3E}">
        <p14:creationId xmlns:p14="http://schemas.microsoft.com/office/powerpoint/2010/main" val="405600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lnSpcReduction="10000"/>
          </a:bodyPr>
          <a:lstStyle/>
          <a:p>
            <a:r>
              <a:rPr lang="en-US" sz="3600" dirty="0" smtClean="0"/>
              <a:t>Virgo – The Virgin – Virgin Mary</a:t>
            </a:r>
          </a:p>
          <a:p>
            <a:r>
              <a:rPr lang="en-US" sz="2000" dirty="0"/>
              <a:t>Egypt- Isis (helped create the Milky Way) </a:t>
            </a:r>
          </a:p>
          <a:p>
            <a:r>
              <a:rPr lang="en-US" sz="2000" dirty="0"/>
              <a:t>Chaldean Ishtar, “Queen of Stars” </a:t>
            </a:r>
          </a:p>
          <a:p>
            <a:r>
              <a:rPr lang="en-US" sz="2000" dirty="0"/>
              <a:t>One of Solomon’s wives </a:t>
            </a:r>
          </a:p>
          <a:p>
            <a:r>
              <a:rPr lang="en-US" sz="2000" dirty="0"/>
              <a:t>India – mother of the great god </a:t>
            </a:r>
            <a:r>
              <a:rPr lang="en-US" sz="2000" dirty="0" err="1"/>
              <a:t>Drishna</a:t>
            </a:r>
            <a:r>
              <a:rPr lang="en-US" sz="2000" dirty="0"/>
              <a:t> </a:t>
            </a:r>
          </a:p>
          <a:p>
            <a:r>
              <a:rPr lang="en-US" sz="2000" dirty="0"/>
              <a:t>Greek – Persephone, daughter of Zeus and </a:t>
            </a:r>
            <a:r>
              <a:rPr lang="en-US" sz="2000" dirty="0" smtClean="0"/>
              <a:t/>
            </a:r>
            <a:br>
              <a:rPr lang="en-US" sz="2000" dirty="0" smtClean="0"/>
            </a:br>
            <a:r>
              <a:rPr lang="en-US" sz="2000" dirty="0" smtClean="0"/>
              <a:t>Demeter </a:t>
            </a:r>
            <a:r>
              <a:rPr lang="en-US" sz="2000" dirty="0"/>
              <a:t>(Ceres), goddess of the harvest </a:t>
            </a:r>
            <a:endParaRPr lang="en-US" sz="2000" dirty="0" smtClean="0"/>
          </a:p>
          <a:p>
            <a:endParaRPr lang="en-US" sz="2000" dirty="0"/>
          </a:p>
          <a:p>
            <a:r>
              <a:rPr lang="en-US" sz="2800" b="1" dirty="0" smtClean="0"/>
              <a:t>The Birth of Christ.</a:t>
            </a:r>
            <a:endParaRPr lang="en-US" sz="2800" b="1" dirty="0"/>
          </a:p>
          <a:p>
            <a:endParaRPr lang="en-US" sz="2000" dirty="0" smtClean="0"/>
          </a:p>
        </p:txBody>
      </p:sp>
      <p:pic>
        <p:nvPicPr>
          <p:cNvPr id="4100" name="Picture 4" descr="virgo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14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06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495800"/>
          </a:xfrm>
        </p:spPr>
        <p:txBody>
          <a:bodyPr>
            <a:normAutofit/>
          </a:bodyPr>
          <a:lstStyle/>
          <a:p>
            <a:r>
              <a:rPr lang="en-US" sz="3600" dirty="0" smtClean="0"/>
              <a:t>Libra– The Scales</a:t>
            </a:r>
          </a:p>
          <a:p>
            <a:r>
              <a:rPr lang="en-US" sz="2000" dirty="0"/>
              <a:t>T</a:t>
            </a:r>
            <a:r>
              <a:rPr lang="en-US" sz="2000" dirty="0" smtClean="0"/>
              <a:t>he </a:t>
            </a:r>
            <a:r>
              <a:rPr lang="en-US" sz="2000" dirty="0"/>
              <a:t>balance of justice in human affairs as well as the balanced arrangement of Nature’s laws </a:t>
            </a:r>
          </a:p>
          <a:p>
            <a:r>
              <a:rPr lang="en-US" sz="2000" dirty="0"/>
              <a:t>Egyptian in origin probably - </a:t>
            </a:r>
          </a:p>
          <a:p>
            <a:r>
              <a:rPr lang="en-US" sz="2000" dirty="0"/>
              <a:t>Hebraic = </a:t>
            </a:r>
            <a:r>
              <a:rPr lang="en-US" sz="2000" dirty="0" err="1"/>
              <a:t>Moznayim</a:t>
            </a:r>
            <a:r>
              <a:rPr lang="en-US" sz="2000" dirty="0"/>
              <a:t> or “Scales” the “Balance” in </a:t>
            </a:r>
            <a:r>
              <a:rPr lang="en-US" sz="2000" dirty="0" smtClean="0"/>
              <a:t/>
            </a:r>
            <a:br>
              <a:rPr lang="en-US" sz="2000" dirty="0" smtClean="0"/>
            </a:br>
            <a:r>
              <a:rPr lang="en-US" sz="2000" dirty="0" smtClean="0"/>
              <a:t>which </a:t>
            </a:r>
            <a:r>
              <a:rPr lang="en-US" sz="2000" dirty="0"/>
              <a:t>Belshazzar, Nebuchadnezzar’s son was </a:t>
            </a:r>
            <a:r>
              <a:rPr lang="en-US" sz="2000" dirty="0" smtClean="0"/>
              <a:t/>
            </a:r>
            <a:br>
              <a:rPr lang="en-US" sz="2000" dirty="0" smtClean="0"/>
            </a:br>
            <a:r>
              <a:rPr lang="en-US" sz="2000" dirty="0" smtClean="0"/>
              <a:t>‘</a:t>
            </a:r>
            <a:r>
              <a:rPr lang="en-US" sz="2000" dirty="0"/>
              <a:t>weighed’ and ‘found wanting’ (Dan 5:27)</a:t>
            </a:r>
          </a:p>
          <a:p>
            <a:pPr marL="0" indent="0">
              <a:buNone/>
            </a:pPr>
            <a:r>
              <a:rPr lang="en-US" sz="2000" dirty="0" smtClean="0"/>
              <a:t/>
            </a:r>
            <a:br>
              <a:rPr lang="en-US" sz="2000" dirty="0" smtClean="0"/>
            </a:br>
            <a:endParaRPr lang="en-US" sz="2000" dirty="0" smtClean="0"/>
          </a:p>
          <a:p>
            <a:r>
              <a:rPr lang="en-US" sz="2400" b="1" dirty="0" smtClean="0"/>
              <a:t>The false gospel of the gospel of good works vs. bad works.</a:t>
            </a:r>
          </a:p>
        </p:txBody>
      </p:sp>
      <p:pic>
        <p:nvPicPr>
          <p:cNvPr id="9218" name="Picture 2" descr="libra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3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724400"/>
          </a:xfrm>
        </p:spPr>
        <p:txBody>
          <a:bodyPr>
            <a:normAutofit/>
          </a:bodyPr>
          <a:lstStyle/>
          <a:p>
            <a:r>
              <a:rPr lang="en-US" sz="3600" dirty="0" smtClean="0"/>
              <a:t>Scorpius – The Scorpion </a:t>
            </a:r>
          </a:p>
          <a:p>
            <a:r>
              <a:rPr lang="en-US" sz="2000" dirty="0" smtClean="0"/>
              <a:t>The </a:t>
            </a:r>
            <a:r>
              <a:rPr lang="en-US" sz="2000" dirty="0"/>
              <a:t>Birthplace of Mars  (Antares = rival of </a:t>
            </a:r>
            <a:r>
              <a:rPr lang="en-US" sz="2000" dirty="0" smtClean="0"/>
              <a:t/>
            </a:r>
            <a:br>
              <a:rPr lang="en-US" sz="2000" dirty="0" smtClean="0"/>
            </a:br>
            <a:r>
              <a:rPr lang="en-US" sz="2000" dirty="0"/>
              <a:t> </a:t>
            </a:r>
            <a:r>
              <a:rPr lang="en-US" sz="2000" dirty="0" smtClean="0"/>
              <a:t>Mars </a:t>
            </a:r>
            <a:r>
              <a:rPr lang="en-US" sz="2000" dirty="0"/>
              <a:t>or similar to Mars) </a:t>
            </a:r>
          </a:p>
          <a:p>
            <a:r>
              <a:rPr lang="en-US" sz="2000" dirty="0" smtClean="0"/>
              <a:t>Regarded </a:t>
            </a:r>
            <a:r>
              <a:rPr lang="en-US" sz="2000" dirty="0"/>
              <a:t>as the source of storms </a:t>
            </a:r>
          </a:p>
          <a:p>
            <a:r>
              <a:rPr lang="en-US" sz="2000" dirty="0" smtClean="0"/>
              <a:t>Originated </a:t>
            </a:r>
            <a:r>
              <a:rPr lang="en-US" sz="2000" dirty="0"/>
              <a:t>as far back as 5,000 B.C. by </a:t>
            </a:r>
            <a:r>
              <a:rPr lang="en-US" sz="2000" dirty="0" smtClean="0"/>
              <a:t/>
            </a:r>
            <a:br>
              <a:rPr lang="en-US" sz="2000" dirty="0" smtClean="0"/>
            </a:br>
            <a:r>
              <a:rPr lang="en-US" sz="2000" dirty="0" err="1" smtClean="0"/>
              <a:t>Euphratean</a:t>
            </a:r>
            <a:r>
              <a:rPr lang="en-US" sz="2000" dirty="0" smtClean="0"/>
              <a:t> astronomers </a:t>
            </a:r>
            <a:endParaRPr lang="en-US" sz="2000" dirty="0"/>
          </a:p>
          <a:p>
            <a:r>
              <a:rPr lang="en-US" sz="2000" dirty="0" smtClean="0"/>
              <a:t>Israelites </a:t>
            </a:r>
            <a:r>
              <a:rPr lang="en-US" sz="2000" dirty="0"/>
              <a:t>‘</a:t>
            </a:r>
            <a:r>
              <a:rPr lang="en-US" sz="2000" dirty="0" err="1"/>
              <a:t>Akrabh</a:t>
            </a:r>
            <a:r>
              <a:rPr lang="en-US" sz="2000" dirty="0"/>
              <a:t>’ = the Scorpion  , also in Egypt</a:t>
            </a:r>
            <a:r>
              <a:rPr lang="en-US" sz="2000" dirty="0" smtClean="0"/>
              <a:t>,</a:t>
            </a:r>
            <a:br>
              <a:rPr lang="en-US" sz="2000" dirty="0" smtClean="0"/>
            </a:br>
            <a:r>
              <a:rPr lang="en-US" sz="2000" dirty="0" smtClean="0"/>
              <a:t>Mayans</a:t>
            </a:r>
            <a:r>
              <a:rPr lang="en-US" sz="2000" dirty="0"/>
              <a:t>, Greek, Persia, Turkey, India </a:t>
            </a:r>
          </a:p>
          <a:p>
            <a:endParaRPr lang="en-US" sz="2000" dirty="0" smtClean="0"/>
          </a:p>
          <a:p>
            <a:r>
              <a:rPr lang="en-US" sz="2400" b="1" dirty="0"/>
              <a:t>T</a:t>
            </a:r>
            <a:r>
              <a:rPr lang="en-US" sz="2400" b="1" dirty="0" smtClean="0"/>
              <a:t>he </a:t>
            </a:r>
            <a:r>
              <a:rPr lang="en-US" sz="2400" b="1" dirty="0"/>
              <a:t>Deadly Foe – Satan or his </a:t>
            </a:r>
            <a:r>
              <a:rPr lang="en-US" sz="2400" b="1" dirty="0" smtClean="0"/>
              <a:t>sting (death).  </a:t>
            </a:r>
            <a:r>
              <a:rPr lang="en-US" sz="2400" b="1" dirty="0"/>
              <a:t>The foe Jesus defeated.</a:t>
            </a:r>
            <a:endParaRPr lang="en-US" sz="2400" dirty="0" smtClean="0"/>
          </a:p>
        </p:txBody>
      </p:sp>
      <p:pic>
        <p:nvPicPr>
          <p:cNvPr id="8194" name="Picture 2" descr="scorpio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09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00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800600"/>
          </a:xfrm>
        </p:spPr>
        <p:txBody>
          <a:bodyPr>
            <a:normAutofit/>
          </a:bodyPr>
          <a:lstStyle/>
          <a:p>
            <a:r>
              <a:rPr lang="en-US" sz="3600" dirty="0" smtClean="0"/>
              <a:t>Sagittarius – Man/Horse Archer</a:t>
            </a:r>
          </a:p>
          <a:p>
            <a:r>
              <a:rPr lang="en-US" sz="2000" dirty="0"/>
              <a:t>Half man and half horse- an archer. </a:t>
            </a:r>
            <a:r>
              <a:rPr lang="en-US" sz="2000" dirty="0" smtClean="0"/>
              <a:t>(</a:t>
            </a:r>
            <a:r>
              <a:rPr lang="en-US" sz="2000" dirty="0"/>
              <a:t>A Centaur) </a:t>
            </a:r>
          </a:p>
          <a:p>
            <a:r>
              <a:rPr lang="en-US" sz="2000" dirty="0" err="1" smtClean="0"/>
              <a:t>Euphrateans</a:t>
            </a:r>
            <a:r>
              <a:rPr lang="en-US" sz="2000" dirty="0" smtClean="0"/>
              <a:t> </a:t>
            </a:r>
            <a:r>
              <a:rPr lang="en-US" sz="2000" dirty="0"/>
              <a:t>– the Archer </a:t>
            </a:r>
            <a:r>
              <a:rPr lang="en-US" sz="2000" dirty="0" err="1"/>
              <a:t>Nergal</a:t>
            </a:r>
            <a:r>
              <a:rPr lang="en-US" sz="2000" dirty="0"/>
              <a:t> , the god of war </a:t>
            </a:r>
          </a:p>
          <a:p>
            <a:r>
              <a:rPr lang="en-US" sz="2000" dirty="0" smtClean="0"/>
              <a:t>India </a:t>
            </a:r>
            <a:r>
              <a:rPr lang="en-US" sz="2000" dirty="0"/>
              <a:t>– a Horse’s head with a fan of lions tails</a:t>
            </a:r>
            <a:r>
              <a:rPr lang="en-US" sz="2000" b="1" dirty="0"/>
              <a:t> </a:t>
            </a:r>
            <a:endParaRPr lang="en-US" sz="2000" dirty="0"/>
          </a:p>
          <a:p>
            <a:endParaRPr lang="en-US" sz="2000" dirty="0" smtClean="0"/>
          </a:p>
          <a:p>
            <a:endParaRPr lang="en-US" sz="2000" dirty="0"/>
          </a:p>
          <a:p>
            <a:endParaRPr lang="en-US" sz="2000" dirty="0" smtClean="0"/>
          </a:p>
          <a:p>
            <a:r>
              <a:rPr lang="en-US" sz="2400" b="1" dirty="0"/>
              <a:t>Dual nature – a Christ picture – firing an </a:t>
            </a:r>
            <a:r>
              <a:rPr lang="en-US" sz="2400" b="1" dirty="0" smtClean="0"/>
              <a:t>arrow</a:t>
            </a:r>
            <a:br>
              <a:rPr lang="en-US" sz="2400" b="1" dirty="0" smtClean="0"/>
            </a:br>
            <a:r>
              <a:rPr lang="en-US" sz="2400" b="1" dirty="0" smtClean="0"/>
              <a:t> </a:t>
            </a:r>
            <a:r>
              <a:rPr lang="en-US" sz="2400" b="1" dirty="0"/>
              <a:t>into the heart of death</a:t>
            </a:r>
            <a:r>
              <a:rPr lang="en-US" sz="2400" b="1" dirty="0" smtClean="0"/>
              <a:t>.</a:t>
            </a:r>
            <a:endParaRPr lang="en-US" sz="2400" dirty="0" smtClean="0"/>
          </a:p>
        </p:txBody>
      </p:sp>
      <p:pic>
        <p:nvPicPr>
          <p:cNvPr id="12290" name="Picture 2" descr="sagittarius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3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lnSpcReduction="10000"/>
          </a:bodyPr>
          <a:lstStyle/>
          <a:p>
            <a:r>
              <a:rPr lang="en-US" sz="3600" dirty="0" smtClean="0"/>
              <a:t>The second four constellations tell of:</a:t>
            </a:r>
          </a:p>
          <a:p>
            <a:endParaRPr lang="en-US" sz="3600" dirty="0"/>
          </a:p>
          <a:p>
            <a:pPr lvl="1"/>
            <a:r>
              <a:rPr lang="en-US" sz="3600" dirty="0"/>
              <a:t>The Fruits of Christ’s Finished </a:t>
            </a:r>
            <a:r>
              <a:rPr lang="en-US" sz="3600" dirty="0" smtClean="0"/>
              <a:t>Work.</a:t>
            </a:r>
          </a:p>
          <a:p>
            <a:pPr lvl="1"/>
            <a:r>
              <a:rPr lang="en-US" sz="3600" dirty="0" smtClean="0"/>
              <a:t>His </a:t>
            </a:r>
            <a:r>
              <a:rPr lang="en-US" sz="3600" dirty="0"/>
              <a:t>position as our mediator.  </a:t>
            </a:r>
            <a:endParaRPr lang="en-US" sz="3600" dirty="0" smtClean="0"/>
          </a:p>
          <a:p>
            <a:pPr lvl="1"/>
            <a:r>
              <a:rPr lang="en-US" sz="3600" dirty="0" smtClean="0"/>
              <a:t>The </a:t>
            </a:r>
            <a:r>
              <a:rPr lang="en-US" sz="3600" dirty="0"/>
              <a:t>relationship between Christ and his Church.</a:t>
            </a:r>
            <a:endParaRPr lang="en-US" sz="3600" dirty="0" smtClean="0"/>
          </a:p>
        </p:txBody>
      </p:sp>
    </p:spTree>
    <p:extLst>
      <p:ext uri="{BB962C8B-B14F-4D97-AF65-F5344CB8AC3E}">
        <p14:creationId xmlns:p14="http://schemas.microsoft.com/office/powerpoint/2010/main" val="504764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953000"/>
          </a:xfrm>
        </p:spPr>
        <p:txBody>
          <a:bodyPr>
            <a:normAutofit/>
          </a:bodyPr>
          <a:lstStyle/>
          <a:p>
            <a:r>
              <a:rPr lang="en-US" sz="3600" dirty="0" err="1" smtClean="0"/>
              <a:t>Capricornus</a:t>
            </a:r>
            <a:r>
              <a:rPr lang="en-US" sz="3600" dirty="0" smtClean="0"/>
              <a:t>– Goat/Fish</a:t>
            </a:r>
          </a:p>
          <a:p>
            <a:r>
              <a:rPr lang="en-US" sz="1800" dirty="0"/>
              <a:t>Bacchus’s goat disguise as he dove into the Nile river to hide from a marauding monster – he got a fish tail for swimming. </a:t>
            </a:r>
          </a:p>
          <a:p>
            <a:r>
              <a:rPr lang="en-US" sz="1800" dirty="0" smtClean="0"/>
              <a:t>Ancient </a:t>
            </a:r>
            <a:r>
              <a:rPr lang="en-US" sz="1800" dirty="0"/>
              <a:t>Chinese was and Ox, then became a Goat-Fish. </a:t>
            </a:r>
          </a:p>
          <a:p>
            <a:r>
              <a:rPr lang="en-US" sz="1800" dirty="0" smtClean="0"/>
              <a:t>Egyptian  </a:t>
            </a:r>
            <a:r>
              <a:rPr lang="en-US" sz="1800" dirty="0"/>
              <a:t>water god bearing a goat’s horns </a:t>
            </a:r>
          </a:p>
          <a:p>
            <a:r>
              <a:rPr lang="en-US" sz="1800" dirty="0"/>
              <a:t>  </a:t>
            </a:r>
            <a:r>
              <a:rPr lang="en-US" sz="1800" dirty="0" smtClean="0"/>
              <a:t>A </a:t>
            </a:r>
            <a:r>
              <a:rPr lang="en-US" sz="1800" dirty="0"/>
              <a:t>Goat by the Persians, Turks, Syrians and Arabians </a:t>
            </a:r>
          </a:p>
          <a:p>
            <a:endParaRPr lang="en-US" sz="2000" dirty="0" smtClean="0"/>
          </a:p>
          <a:p>
            <a:r>
              <a:rPr lang="en-US" sz="2000" dirty="0" smtClean="0"/>
              <a:t>Water = The Holy Spirit</a:t>
            </a:r>
            <a:endParaRPr lang="en-US" sz="2000" dirty="0"/>
          </a:p>
          <a:p>
            <a:r>
              <a:rPr lang="en-US" sz="2600" b="1" dirty="0"/>
              <a:t>Another dual nature </a:t>
            </a:r>
            <a:r>
              <a:rPr lang="en-US" sz="2600" b="1" dirty="0" smtClean="0"/>
              <a:t>picture (Jesus)- </a:t>
            </a:r>
            <a:br>
              <a:rPr lang="en-US" sz="2600" b="1" dirty="0" smtClean="0"/>
            </a:br>
            <a:r>
              <a:rPr lang="en-US" sz="2600" b="1" dirty="0" smtClean="0"/>
              <a:t>The </a:t>
            </a:r>
            <a:r>
              <a:rPr lang="en-US" sz="2600" b="1" dirty="0"/>
              <a:t>sacrificial </a:t>
            </a:r>
            <a:r>
              <a:rPr lang="en-US" sz="2600" b="1" dirty="0" smtClean="0"/>
              <a:t>lamb </a:t>
            </a:r>
            <a:r>
              <a:rPr lang="en-US" sz="2600" b="1" dirty="0"/>
              <a:t>that Jesus was for all </a:t>
            </a:r>
            <a:r>
              <a:rPr lang="en-US" sz="2600" b="1" dirty="0" smtClean="0"/>
              <a:t>time</a:t>
            </a:r>
            <a:r>
              <a:rPr lang="en-US" sz="2600" b="1" dirty="0"/>
              <a:t> </a:t>
            </a:r>
            <a:r>
              <a:rPr lang="en-US" sz="2600" b="1" dirty="0" smtClean="0"/>
              <a:t>and</a:t>
            </a:r>
            <a:br>
              <a:rPr lang="en-US" sz="2600" b="1" dirty="0" smtClean="0"/>
            </a:br>
            <a:r>
              <a:rPr lang="en-US" sz="2600" b="1" dirty="0" smtClean="0"/>
              <a:t>His Holy Spirit. </a:t>
            </a:r>
            <a:endParaRPr lang="en-US" sz="2600" dirty="0" smtClean="0"/>
          </a:p>
        </p:txBody>
      </p:sp>
      <p:pic>
        <p:nvPicPr>
          <p:cNvPr id="11266" name="Picture 2" descr="capricorn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34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572000"/>
          </a:xfrm>
        </p:spPr>
        <p:txBody>
          <a:bodyPr>
            <a:normAutofit fontScale="92500" lnSpcReduction="20000"/>
          </a:bodyPr>
          <a:lstStyle/>
          <a:p>
            <a:r>
              <a:rPr lang="en-US" sz="3600" dirty="0" smtClean="0"/>
              <a:t>Aquarius– The Water Bearer</a:t>
            </a:r>
          </a:p>
          <a:p>
            <a:r>
              <a:rPr lang="en-US" sz="2000" dirty="0" smtClean="0"/>
              <a:t>Arabians </a:t>
            </a:r>
            <a:r>
              <a:rPr lang="en-US" sz="2000" dirty="0"/>
              <a:t>– a mule carrying two water buckets, or just a water bucket </a:t>
            </a:r>
          </a:p>
          <a:p>
            <a:r>
              <a:rPr lang="en-US" sz="2000" dirty="0" smtClean="0"/>
              <a:t>Egyptians </a:t>
            </a:r>
            <a:r>
              <a:rPr lang="en-US" sz="2000" dirty="0"/>
              <a:t>– </a:t>
            </a:r>
            <a:r>
              <a:rPr lang="en-US" sz="2000" dirty="0" err="1"/>
              <a:t>Monius</a:t>
            </a:r>
            <a:r>
              <a:rPr lang="en-US" sz="2000" dirty="0"/>
              <a:t> (derived from </a:t>
            </a:r>
            <a:r>
              <a:rPr lang="en-US" sz="2000" dirty="0" err="1"/>
              <a:t>muau</a:t>
            </a:r>
            <a:r>
              <a:rPr lang="en-US" sz="2000" dirty="0"/>
              <a:t> or ‘water’) </a:t>
            </a:r>
          </a:p>
          <a:p>
            <a:r>
              <a:rPr lang="en-US" sz="2000" dirty="0" smtClean="0"/>
              <a:t>A </a:t>
            </a:r>
            <a:r>
              <a:rPr lang="en-US" sz="2000" dirty="0"/>
              <a:t>water bucket to the Persians, Israelites, Syrians</a:t>
            </a:r>
            <a:r>
              <a:rPr lang="en-US" sz="2000" dirty="0" smtClean="0"/>
              <a:t>,</a:t>
            </a:r>
            <a:br>
              <a:rPr lang="en-US" sz="2000" dirty="0" smtClean="0"/>
            </a:br>
            <a:r>
              <a:rPr lang="en-US" sz="2000" dirty="0" smtClean="0"/>
              <a:t> </a:t>
            </a:r>
            <a:r>
              <a:rPr lang="en-US" sz="2000" dirty="0"/>
              <a:t>and the Turks. </a:t>
            </a:r>
          </a:p>
          <a:p>
            <a:r>
              <a:rPr lang="en-US" sz="2000" dirty="0" smtClean="0"/>
              <a:t>A </a:t>
            </a:r>
            <a:r>
              <a:rPr lang="en-US" sz="2000" dirty="0"/>
              <a:t>Chinese emperor </a:t>
            </a:r>
            <a:r>
              <a:rPr lang="en-US" sz="2000" dirty="0" err="1"/>
              <a:t>Tchoun</a:t>
            </a:r>
            <a:r>
              <a:rPr lang="en-US" sz="2000" dirty="0"/>
              <a:t> </a:t>
            </a:r>
            <a:r>
              <a:rPr lang="en-US" sz="2000" dirty="0" err="1"/>
              <a:t>Hin</a:t>
            </a:r>
            <a:r>
              <a:rPr lang="en-US" sz="2000" dirty="0"/>
              <a:t>, who reigned during </a:t>
            </a:r>
            <a:r>
              <a:rPr lang="en-US" sz="2000" dirty="0" smtClean="0"/>
              <a:t>a</a:t>
            </a:r>
            <a:br>
              <a:rPr lang="en-US" sz="2000" dirty="0" smtClean="0"/>
            </a:br>
            <a:r>
              <a:rPr lang="en-US" sz="2000" dirty="0" smtClean="0"/>
              <a:t>great </a:t>
            </a:r>
            <a:r>
              <a:rPr lang="en-US" sz="2000" dirty="0"/>
              <a:t>flood named it for the flood- </a:t>
            </a:r>
            <a:endParaRPr lang="en-US" sz="2000" dirty="0" smtClean="0"/>
          </a:p>
          <a:p>
            <a:r>
              <a:rPr lang="en-US" sz="2000" dirty="0" smtClean="0"/>
              <a:t>Noah’s </a:t>
            </a:r>
            <a:r>
              <a:rPr lang="en-US" sz="2000" dirty="0"/>
              <a:t>Flood is associated with this constellation as </a:t>
            </a:r>
            <a:r>
              <a:rPr lang="en-US" sz="2000" dirty="0" smtClean="0"/>
              <a:t/>
            </a:r>
            <a:br>
              <a:rPr lang="en-US" sz="2000" dirty="0" smtClean="0"/>
            </a:br>
            <a:r>
              <a:rPr lang="en-US" sz="2000" dirty="0" smtClean="0"/>
              <a:t>is </a:t>
            </a:r>
            <a:r>
              <a:rPr lang="en-US" sz="2000" dirty="0"/>
              <a:t>a great flood sent by Zeus. </a:t>
            </a:r>
          </a:p>
          <a:p>
            <a:endParaRPr lang="en-US" sz="2000" dirty="0"/>
          </a:p>
          <a:p>
            <a:r>
              <a:rPr lang="en-US" sz="2600" b="1" dirty="0"/>
              <a:t>The source of living water.  His Holy Spirit.   Also Noah’s Flood- cleansing and world destruction by that account</a:t>
            </a:r>
            <a:r>
              <a:rPr lang="en-US" sz="2600" b="1" dirty="0" smtClean="0"/>
              <a:t>.</a:t>
            </a:r>
            <a:endParaRPr lang="en-US" sz="2600" b="1" dirty="0"/>
          </a:p>
          <a:p>
            <a:endParaRPr lang="en-US" sz="2000" dirty="0" smtClean="0"/>
          </a:p>
        </p:txBody>
      </p:sp>
      <p:pic>
        <p:nvPicPr>
          <p:cNvPr id="4100" name="Picture 4" descr="virgo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14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66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876800"/>
          </a:xfrm>
        </p:spPr>
        <p:txBody>
          <a:bodyPr>
            <a:normAutofit fontScale="92500" lnSpcReduction="20000"/>
          </a:bodyPr>
          <a:lstStyle/>
          <a:p>
            <a:r>
              <a:rPr lang="en-US" sz="3600" dirty="0" smtClean="0"/>
              <a:t>Pisces– The Fish</a:t>
            </a:r>
          </a:p>
          <a:p>
            <a:r>
              <a:rPr lang="en-US" sz="2000" dirty="0"/>
              <a:t>Another disguise for a Greek god – two fishes that </a:t>
            </a:r>
            <a:br>
              <a:rPr lang="en-US" sz="2000" dirty="0"/>
            </a:br>
            <a:r>
              <a:rPr lang="en-US" sz="2000" dirty="0" smtClean="0"/>
              <a:t>swam </a:t>
            </a:r>
            <a:r>
              <a:rPr lang="en-US" sz="2000" dirty="0"/>
              <a:t>away in the Nile. </a:t>
            </a:r>
          </a:p>
          <a:p>
            <a:r>
              <a:rPr lang="en-US" sz="2000" dirty="0" smtClean="0"/>
              <a:t>“</a:t>
            </a:r>
            <a:r>
              <a:rPr lang="en-US" sz="2000" dirty="0"/>
              <a:t>Leaders of the Celestial Host” due to the location of </a:t>
            </a:r>
            <a:r>
              <a:rPr lang="en-US" sz="2000" dirty="0" smtClean="0"/>
              <a:t/>
            </a:r>
            <a:br>
              <a:rPr lang="en-US" sz="2000" dirty="0" smtClean="0"/>
            </a:br>
            <a:r>
              <a:rPr lang="en-US" sz="2000" dirty="0" smtClean="0"/>
              <a:t>the </a:t>
            </a:r>
            <a:r>
              <a:rPr lang="en-US" sz="2000" dirty="0"/>
              <a:t>V.E. </a:t>
            </a:r>
          </a:p>
          <a:p>
            <a:r>
              <a:rPr lang="en-US" sz="2000" dirty="0" smtClean="0"/>
              <a:t>Hebrew </a:t>
            </a:r>
            <a:r>
              <a:rPr lang="en-US" sz="2000" dirty="0"/>
              <a:t>“Two Fishes</a:t>
            </a:r>
            <a:r>
              <a:rPr lang="en-US" sz="2000" dirty="0" smtClean="0"/>
              <a:t>”</a:t>
            </a:r>
            <a:endParaRPr lang="en-US" sz="2000" dirty="0"/>
          </a:p>
          <a:p>
            <a:r>
              <a:rPr lang="en-US" sz="2000" dirty="0" smtClean="0"/>
              <a:t>It </a:t>
            </a:r>
            <a:r>
              <a:rPr lang="en-US" sz="2000" dirty="0"/>
              <a:t>was also significant to the early Christians and it is </a:t>
            </a:r>
            <a:r>
              <a:rPr lang="en-US" sz="2000" dirty="0" smtClean="0"/>
              <a:t/>
            </a:r>
            <a:br>
              <a:rPr lang="en-US" sz="2000" dirty="0" smtClean="0"/>
            </a:br>
            <a:r>
              <a:rPr lang="en-US" sz="2000" dirty="0" smtClean="0"/>
              <a:t>said </a:t>
            </a:r>
            <a:br>
              <a:rPr lang="en-US" sz="2000" dirty="0" smtClean="0"/>
            </a:br>
            <a:r>
              <a:rPr lang="en-US" sz="2000" dirty="0" smtClean="0"/>
              <a:t>to </a:t>
            </a:r>
            <a:r>
              <a:rPr lang="en-US" sz="2000" dirty="0"/>
              <a:t>represent the “Miracle of the Loaves and Fishes”  </a:t>
            </a:r>
          </a:p>
          <a:p>
            <a:r>
              <a:rPr lang="en-US" sz="2000" dirty="0" smtClean="0"/>
              <a:t>The sign of our “Age.”</a:t>
            </a:r>
          </a:p>
          <a:p>
            <a:endParaRPr lang="en-US" sz="2000" dirty="0" smtClean="0"/>
          </a:p>
          <a:p>
            <a:r>
              <a:rPr lang="en-US" sz="2200" b="1" dirty="0"/>
              <a:t>The sign for the Church, the ‘age’ of Christ. </a:t>
            </a:r>
            <a:r>
              <a:rPr lang="en-US" sz="2200" b="1" dirty="0" smtClean="0"/>
              <a:t/>
            </a:r>
            <a:br>
              <a:rPr lang="en-US" sz="2200" b="1" dirty="0" smtClean="0"/>
            </a:br>
            <a:r>
              <a:rPr lang="en-US" sz="2200" b="1" dirty="0" smtClean="0"/>
              <a:t>Therefore </a:t>
            </a:r>
            <a:r>
              <a:rPr lang="en-US" sz="2200" b="1" dirty="0"/>
              <a:t>the Bride of Christ bought by his Blood. </a:t>
            </a:r>
            <a:r>
              <a:rPr lang="en-US" sz="2200" b="1" dirty="0" smtClean="0"/>
              <a:t/>
            </a:r>
            <a:br>
              <a:rPr lang="en-US" sz="2200" b="1" dirty="0" smtClean="0"/>
            </a:br>
            <a:r>
              <a:rPr lang="en-US" sz="2200" b="1" dirty="0" smtClean="0"/>
              <a:t>A </a:t>
            </a:r>
            <a:r>
              <a:rPr lang="en-US" sz="2200" b="1" dirty="0"/>
              <a:t>picture of two churches – the Old Testament and the New Testament covenants</a:t>
            </a:r>
            <a:r>
              <a:rPr lang="en-US" sz="2200" b="1" dirty="0" smtClean="0"/>
              <a:t>.</a:t>
            </a:r>
            <a:r>
              <a:rPr lang="en-US" sz="2200" dirty="0" smtClean="0"/>
              <a:t> </a:t>
            </a:r>
          </a:p>
        </p:txBody>
      </p:sp>
      <p:pic>
        <p:nvPicPr>
          <p:cNvPr id="7170" name="Picture 2" descr="pisces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25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457200" y="1600200"/>
            <a:ext cx="8001000" cy="4648200"/>
          </a:xfrm>
        </p:spPr>
        <p:txBody>
          <a:bodyPr>
            <a:normAutofit lnSpcReduction="10000"/>
          </a:bodyPr>
          <a:lstStyle/>
          <a:p>
            <a:r>
              <a:rPr lang="en-US" sz="3600" dirty="0" smtClean="0"/>
              <a:t>Aries– The Ram/Alter </a:t>
            </a:r>
          </a:p>
          <a:p>
            <a:r>
              <a:rPr lang="en-US" sz="2000" dirty="0" smtClean="0"/>
              <a:t>Aries was the golden ram that saved the life of </a:t>
            </a:r>
            <a:br>
              <a:rPr lang="en-US" sz="2000" dirty="0" smtClean="0"/>
            </a:br>
            <a:r>
              <a:rPr lang="en-US" sz="2000" dirty="0" err="1" smtClean="0"/>
              <a:t>Phrixus</a:t>
            </a:r>
            <a:r>
              <a:rPr lang="en-US" sz="2000" dirty="0" smtClean="0"/>
              <a:t> </a:t>
            </a:r>
          </a:p>
          <a:p>
            <a:r>
              <a:rPr lang="en-US" sz="2000" dirty="0" smtClean="0"/>
              <a:t>Hebraic </a:t>
            </a:r>
            <a:r>
              <a:rPr lang="en-US" sz="2000" dirty="0"/>
              <a:t>– named the month Nisan (March-April) </a:t>
            </a:r>
            <a:r>
              <a:rPr lang="en-US" sz="2000" dirty="0" smtClean="0"/>
              <a:t/>
            </a:r>
            <a:br>
              <a:rPr lang="en-US" sz="2000" dirty="0" smtClean="0"/>
            </a:br>
            <a:r>
              <a:rPr lang="en-US" sz="2000" dirty="0" smtClean="0"/>
              <a:t>when </a:t>
            </a:r>
            <a:r>
              <a:rPr lang="en-US" sz="2000" dirty="0"/>
              <a:t>the Israelite slaves ere released from Egypt </a:t>
            </a:r>
            <a:r>
              <a:rPr lang="en-US" sz="2000" dirty="0" smtClean="0"/>
              <a:t/>
            </a:r>
            <a:br>
              <a:rPr lang="en-US" sz="2000" dirty="0" smtClean="0"/>
            </a:br>
            <a:r>
              <a:rPr lang="en-US" sz="2000" dirty="0" smtClean="0"/>
              <a:t>to </a:t>
            </a:r>
            <a:r>
              <a:rPr lang="en-US" sz="2000" dirty="0"/>
              <a:t>follow Moses into the wilderness  - 40 years </a:t>
            </a:r>
            <a:r>
              <a:rPr lang="en-US" sz="2000" dirty="0" smtClean="0"/>
              <a:t/>
            </a:r>
            <a:br>
              <a:rPr lang="en-US" sz="2000" dirty="0" smtClean="0"/>
            </a:br>
            <a:r>
              <a:rPr lang="en-US" sz="2000" dirty="0" smtClean="0"/>
              <a:t>later </a:t>
            </a:r>
            <a:r>
              <a:rPr lang="en-US" sz="2000" dirty="0"/>
              <a:t>a ram’s horn brought down the walls of Jericho. </a:t>
            </a:r>
          </a:p>
          <a:p>
            <a:r>
              <a:rPr lang="en-US" sz="2000" dirty="0" smtClean="0"/>
              <a:t>A </a:t>
            </a:r>
            <a:r>
              <a:rPr lang="en-US" sz="2000" dirty="0"/>
              <a:t>Ram or Sheep to the Arabians, Syrians, Persians </a:t>
            </a:r>
            <a:r>
              <a:rPr lang="en-US" sz="2000" dirty="0" smtClean="0"/>
              <a:t/>
            </a:r>
            <a:br>
              <a:rPr lang="en-US" sz="2000" dirty="0" smtClean="0"/>
            </a:br>
            <a:r>
              <a:rPr lang="en-US" sz="2000" dirty="0" smtClean="0"/>
              <a:t>and </a:t>
            </a:r>
            <a:r>
              <a:rPr lang="en-US" sz="2000" dirty="0"/>
              <a:t>Turks. </a:t>
            </a:r>
            <a:endParaRPr lang="en-US" sz="2000" dirty="0" smtClean="0"/>
          </a:p>
          <a:p>
            <a:endParaRPr lang="en-US" sz="2000" dirty="0"/>
          </a:p>
          <a:p>
            <a:r>
              <a:rPr lang="en-US" sz="2400" b="1" dirty="0"/>
              <a:t>The Sacrifice for all (again). The final sacrifice.  </a:t>
            </a:r>
            <a:r>
              <a:rPr lang="en-US" sz="2400" b="1" dirty="0" smtClean="0"/>
              <a:t/>
            </a:r>
            <a:br>
              <a:rPr lang="en-US" sz="2400" b="1" dirty="0" smtClean="0"/>
            </a:br>
            <a:r>
              <a:rPr lang="en-US" sz="2400" b="1" dirty="0" smtClean="0"/>
              <a:t>The </a:t>
            </a:r>
            <a:r>
              <a:rPr lang="en-US" sz="2400" b="1" dirty="0"/>
              <a:t>high and elevated deliver</a:t>
            </a:r>
            <a:r>
              <a:rPr lang="en-US" sz="2400" b="1" dirty="0" smtClean="0"/>
              <a:t>.</a:t>
            </a:r>
            <a:r>
              <a:rPr lang="en-US" sz="2400" dirty="0" smtClean="0"/>
              <a:t> </a:t>
            </a:r>
          </a:p>
        </p:txBody>
      </p:sp>
      <p:pic>
        <p:nvPicPr>
          <p:cNvPr id="6146" name="Picture 2" descr="aries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7090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41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The final four constellations tell of:</a:t>
            </a:r>
          </a:p>
          <a:p>
            <a:endParaRPr lang="en-US" sz="3600" dirty="0"/>
          </a:p>
          <a:p>
            <a:pPr lvl="1"/>
            <a:r>
              <a:rPr lang="en-US" sz="3600" dirty="0"/>
              <a:t>B</a:t>
            </a:r>
            <a:r>
              <a:rPr lang="en-US" sz="3600" dirty="0" smtClean="0"/>
              <a:t>ring </a:t>
            </a:r>
            <a:r>
              <a:rPr lang="en-US" sz="3600" dirty="0"/>
              <a:t>us to great judgment and the conclusion of God’s plan for a sinful world.</a:t>
            </a:r>
            <a:endParaRPr lang="en-US" sz="3600" dirty="0" smtClean="0"/>
          </a:p>
        </p:txBody>
      </p:sp>
    </p:spTree>
    <p:extLst>
      <p:ext uri="{BB962C8B-B14F-4D97-AF65-F5344CB8AC3E}">
        <p14:creationId xmlns:p14="http://schemas.microsoft.com/office/powerpoint/2010/main" val="1522266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The Gospel In the Stars?</a:t>
            </a:r>
          </a:p>
          <a:p>
            <a:endParaRPr lang="en-US" sz="3600" dirty="0"/>
          </a:p>
          <a:p>
            <a:pPr lvl="1"/>
            <a:r>
              <a:rPr lang="en-US" sz="3600" dirty="0" smtClean="0"/>
              <a:t>Astrology may be a </a:t>
            </a:r>
            <a:r>
              <a:rPr lang="en-US" sz="3600" i="1" dirty="0" smtClean="0"/>
              <a:t>twist</a:t>
            </a:r>
            <a:r>
              <a:rPr lang="en-US" sz="3600" dirty="0" smtClean="0"/>
              <a:t> on the </a:t>
            </a:r>
            <a:br>
              <a:rPr lang="en-US" sz="3600" dirty="0" smtClean="0"/>
            </a:br>
            <a:r>
              <a:rPr lang="en-US" sz="3600" dirty="0" smtClean="0"/>
              <a:t>Good News God placed in the heavens to foretell of the coming of Jesus and the Truth of the Gospel.</a:t>
            </a:r>
          </a:p>
        </p:txBody>
      </p:sp>
    </p:spTree>
    <p:extLst>
      <p:ext uri="{BB962C8B-B14F-4D97-AF65-F5344CB8AC3E}">
        <p14:creationId xmlns:p14="http://schemas.microsoft.com/office/powerpoint/2010/main" val="3422818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876800"/>
          </a:xfrm>
        </p:spPr>
        <p:txBody>
          <a:bodyPr>
            <a:normAutofit lnSpcReduction="10000"/>
          </a:bodyPr>
          <a:lstStyle/>
          <a:p>
            <a:r>
              <a:rPr lang="en-US" sz="3600" dirty="0" smtClean="0"/>
              <a:t>Taurus– The Bull</a:t>
            </a:r>
          </a:p>
          <a:p>
            <a:r>
              <a:rPr lang="en-US" sz="2000" dirty="0"/>
              <a:t>Jupiter’s (Zeus)’s disguise he used to possess the </a:t>
            </a:r>
            <a:r>
              <a:rPr lang="en-US" sz="2000" dirty="0" smtClean="0"/>
              <a:t/>
            </a:r>
            <a:br>
              <a:rPr lang="en-US" sz="2000" dirty="0" smtClean="0"/>
            </a:br>
            <a:r>
              <a:rPr lang="en-US" sz="2000" dirty="0" smtClean="0"/>
              <a:t>fair </a:t>
            </a:r>
            <a:r>
              <a:rPr lang="en-US" sz="2000" dirty="0"/>
              <a:t>Europa (</a:t>
            </a:r>
            <a:r>
              <a:rPr lang="en-US" sz="2000" dirty="0" err="1"/>
              <a:t>Pasiphe</a:t>
            </a:r>
            <a:r>
              <a:rPr lang="en-US" sz="2000" dirty="0"/>
              <a:t>). </a:t>
            </a:r>
          </a:p>
          <a:p>
            <a:r>
              <a:rPr lang="en-US" sz="2000" dirty="0" smtClean="0"/>
              <a:t>Also </a:t>
            </a:r>
            <a:r>
              <a:rPr lang="en-US" sz="2000" dirty="0"/>
              <a:t>associated with the Argonaut Jason that was </a:t>
            </a:r>
            <a:r>
              <a:rPr lang="en-US" sz="2000" dirty="0" smtClean="0"/>
              <a:t/>
            </a:r>
            <a:br>
              <a:rPr lang="en-US" sz="2000" dirty="0" smtClean="0"/>
            </a:br>
            <a:r>
              <a:rPr lang="en-US" sz="2000" dirty="0" smtClean="0"/>
              <a:t>later </a:t>
            </a:r>
            <a:r>
              <a:rPr lang="en-US" sz="2000" dirty="0"/>
              <a:t>sacrificed to become the Golden Fleece. </a:t>
            </a:r>
          </a:p>
          <a:p>
            <a:r>
              <a:rPr lang="en-US" sz="2000" dirty="0" smtClean="0"/>
              <a:t>Druids </a:t>
            </a:r>
            <a:r>
              <a:rPr lang="en-US" sz="2000" dirty="0"/>
              <a:t>held their “</a:t>
            </a:r>
            <a:r>
              <a:rPr lang="en-US" sz="2000" dirty="0" err="1"/>
              <a:t>Tauric</a:t>
            </a:r>
            <a:r>
              <a:rPr lang="en-US" sz="2000" dirty="0"/>
              <a:t>” festival when the sun </a:t>
            </a:r>
            <a:r>
              <a:rPr lang="en-US" sz="2000" dirty="0" smtClean="0"/>
              <a:t/>
            </a:r>
            <a:br>
              <a:rPr lang="en-US" sz="2000" dirty="0" smtClean="0"/>
            </a:br>
            <a:r>
              <a:rPr lang="en-US" sz="2000" dirty="0" smtClean="0"/>
              <a:t>entered </a:t>
            </a:r>
            <a:r>
              <a:rPr lang="en-US" sz="2000" dirty="0"/>
              <a:t>this constellation boundary. </a:t>
            </a:r>
          </a:p>
          <a:p>
            <a:r>
              <a:rPr lang="en-US" sz="2000" dirty="0" smtClean="0"/>
              <a:t>Egyptians </a:t>
            </a:r>
            <a:r>
              <a:rPr lang="en-US" sz="2000" dirty="0"/>
              <a:t>= bull god </a:t>
            </a:r>
            <a:r>
              <a:rPr lang="en-US" sz="2000" dirty="0" smtClean="0"/>
              <a:t>Osiris</a:t>
            </a:r>
            <a:br>
              <a:rPr lang="en-US" sz="2000" dirty="0" smtClean="0"/>
            </a:br>
            <a:endParaRPr lang="en-US" sz="2000" dirty="0" smtClean="0"/>
          </a:p>
          <a:p>
            <a:r>
              <a:rPr lang="en-US" sz="2400" b="1" dirty="0"/>
              <a:t>Resurrection (Scorpius setting),  Also hints at the coming of Christ since the front half of the Bull is coming out of Aries (Facing </a:t>
            </a:r>
            <a:r>
              <a:rPr lang="en-US" sz="2400" b="1" dirty="0" smtClean="0"/>
              <a:t>East)</a:t>
            </a:r>
            <a:r>
              <a:rPr lang="en-US" sz="2400" dirty="0"/>
              <a:t> </a:t>
            </a:r>
          </a:p>
          <a:p>
            <a:endParaRPr lang="en-US" sz="2000" dirty="0" smtClean="0"/>
          </a:p>
        </p:txBody>
      </p:sp>
      <p:pic>
        <p:nvPicPr>
          <p:cNvPr id="16386" name="Picture 2" descr="taurus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057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72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5105400"/>
          </a:xfrm>
        </p:spPr>
        <p:txBody>
          <a:bodyPr>
            <a:normAutofit/>
          </a:bodyPr>
          <a:lstStyle/>
          <a:p>
            <a:r>
              <a:rPr lang="en-US" sz="3600" dirty="0" smtClean="0"/>
              <a:t>Gemini– The Twins</a:t>
            </a:r>
          </a:p>
          <a:p>
            <a:r>
              <a:rPr lang="en-US" sz="2000" dirty="0"/>
              <a:t>Two sons of Zeus – Castor and </a:t>
            </a:r>
            <a:r>
              <a:rPr lang="en-US" sz="2000" dirty="0" err="1"/>
              <a:t>Polydeuces</a:t>
            </a:r>
            <a:r>
              <a:rPr lang="en-US" sz="2000" dirty="0"/>
              <a:t> </a:t>
            </a:r>
            <a:r>
              <a:rPr lang="en-US" sz="2000" dirty="0" smtClean="0"/>
              <a:t/>
            </a:r>
            <a:br>
              <a:rPr lang="en-US" sz="2000" dirty="0" smtClean="0"/>
            </a:br>
            <a:r>
              <a:rPr lang="en-US" sz="2000" dirty="0" smtClean="0"/>
              <a:t>(</a:t>
            </a:r>
            <a:r>
              <a:rPr lang="en-US" sz="2000" dirty="0" err="1"/>
              <a:t>Pollux</a:t>
            </a:r>
            <a:r>
              <a:rPr lang="en-US" sz="2000" dirty="0"/>
              <a:t> in Latin) </a:t>
            </a:r>
          </a:p>
          <a:p>
            <a:r>
              <a:rPr lang="en-US" sz="2000" dirty="0" smtClean="0"/>
              <a:t>Twins.</a:t>
            </a:r>
          </a:p>
          <a:p>
            <a:endParaRPr lang="en-US" sz="2000" dirty="0"/>
          </a:p>
          <a:p>
            <a:r>
              <a:rPr lang="en-US" sz="2400" b="1" dirty="0"/>
              <a:t>Castor the Judge and Coming Ruler </a:t>
            </a:r>
            <a:r>
              <a:rPr lang="en-US" sz="2400" b="1" dirty="0" smtClean="0"/>
              <a:t/>
            </a:r>
            <a:br>
              <a:rPr lang="en-US" sz="2400" b="1" dirty="0" smtClean="0"/>
            </a:br>
            <a:r>
              <a:rPr lang="en-US" sz="2400" b="1" dirty="0" smtClean="0"/>
              <a:t>(</a:t>
            </a:r>
            <a:r>
              <a:rPr lang="en-US" sz="2400" b="1" dirty="0"/>
              <a:t>The Horseman – </a:t>
            </a:r>
            <a:r>
              <a:rPr lang="en-US" sz="2400" b="1" dirty="0" err="1"/>
              <a:t>Eques</a:t>
            </a:r>
            <a:r>
              <a:rPr lang="en-US" sz="2400" b="1" dirty="0"/>
              <a:t>) , </a:t>
            </a:r>
            <a:r>
              <a:rPr lang="en-US" sz="2400" b="1" dirty="0" err="1"/>
              <a:t>Pollux</a:t>
            </a:r>
            <a:r>
              <a:rPr lang="en-US" sz="2400" b="1" dirty="0"/>
              <a:t> the strong </a:t>
            </a:r>
            <a:r>
              <a:rPr lang="en-US" sz="2400" b="1" dirty="0" smtClean="0"/>
              <a:t/>
            </a:r>
            <a:br>
              <a:rPr lang="en-US" sz="2400" b="1" dirty="0" smtClean="0"/>
            </a:br>
            <a:r>
              <a:rPr lang="en-US" sz="2400" b="1" dirty="0" smtClean="0"/>
              <a:t>one </a:t>
            </a:r>
            <a:r>
              <a:rPr lang="en-US" sz="2400" b="1" dirty="0"/>
              <a:t>come to labor or rule </a:t>
            </a:r>
            <a:r>
              <a:rPr lang="en-US" sz="2400" b="1" dirty="0" smtClean="0"/>
              <a:t/>
            </a:r>
            <a:br>
              <a:rPr lang="en-US" sz="2400" b="1" dirty="0" smtClean="0"/>
            </a:br>
            <a:r>
              <a:rPr lang="en-US" sz="2400" b="1" dirty="0" smtClean="0"/>
              <a:t>(</a:t>
            </a:r>
            <a:r>
              <a:rPr lang="en-US" sz="2400" b="1" dirty="0"/>
              <a:t>The Pugilist = professional fighter/boxer).   </a:t>
            </a:r>
            <a:r>
              <a:rPr lang="en-US" sz="2400" b="1" dirty="0" smtClean="0"/>
              <a:t/>
            </a:r>
            <a:br>
              <a:rPr lang="en-US" sz="2400" b="1" dirty="0" smtClean="0"/>
            </a:br>
            <a:r>
              <a:rPr lang="en-US" sz="2400" b="1" dirty="0" smtClean="0"/>
              <a:t>Judgment </a:t>
            </a:r>
            <a:r>
              <a:rPr lang="en-US" sz="2400" b="1" dirty="0"/>
              <a:t>by the dual nature Christ.   </a:t>
            </a:r>
            <a:r>
              <a:rPr lang="en-US" sz="2400" b="1" dirty="0" smtClean="0"/>
              <a:t/>
            </a:r>
            <a:br>
              <a:rPr lang="en-US" sz="2400" b="1" dirty="0" smtClean="0"/>
            </a:br>
            <a:r>
              <a:rPr lang="en-US" sz="2400" b="1" dirty="0" smtClean="0"/>
              <a:t>Also </a:t>
            </a:r>
            <a:r>
              <a:rPr lang="en-US" sz="2400" b="1" dirty="0"/>
              <a:t>interpreted as Jesus and the Church as One</a:t>
            </a:r>
            <a:endParaRPr lang="en-US" sz="2400" dirty="0"/>
          </a:p>
          <a:p>
            <a:endParaRPr lang="en-US" sz="2000" dirty="0" smtClean="0"/>
          </a:p>
        </p:txBody>
      </p:sp>
      <p:pic>
        <p:nvPicPr>
          <p:cNvPr id="15362" name="Picture 2" descr="gemini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81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648200"/>
          </a:xfrm>
        </p:spPr>
        <p:txBody>
          <a:bodyPr>
            <a:normAutofit fontScale="85000" lnSpcReduction="20000"/>
          </a:bodyPr>
          <a:lstStyle/>
          <a:p>
            <a:r>
              <a:rPr lang="en-US" sz="3600" dirty="0" smtClean="0"/>
              <a:t>Cancer– The Crab</a:t>
            </a:r>
          </a:p>
          <a:p>
            <a:r>
              <a:rPr lang="en-US" sz="2000" dirty="0"/>
              <a:t>A crab sent by Hera to slow down Hercules- </a:t>
            </a:r>
            <a:br>
              <a:rPr lang="en-US" sz="2000" dirty="0"/>
            </a:br>
            <a:r>
              <a:rPr lang="en-US" sz="2000" dirty="0" smtClean="0"/>
              <a:t>who </a:t>
            </a:r>
            <a:r>
              <a:rPr lang="en-US" sz="2000" dirty="0"/>
              <a:t>smashed it. </a:t>
            </a:r>
          </a:p>
          <a:p>
            <a:r>
              <a:rPr lang="en-US" sz="2000" dirty="0" smtClean="0"/>
              <a:t>Egypt </a:t>
            </a:r>
            <a:r>
              <a:rPr lang="en-US" sz="2000" dirty="0"/>
              <a:t>= a “Sacred” (</a:t>
            </a:r>
            <a:r>
              <a:rPr lang="en-US" sz="2000" dirty="0" err="1"/>
              <a:t>scarabaeus</a:t>
            </a:r>
            <a:r>
              <a:rPr lang="en-US" sz="2000" dirty="0"/>
              <a:t> – or Scarab).  </a:t>
            </a:r>
            <a:r>
              <a:rPr lang="en-US" sz="2000" dirty="0" smtClean="0"/>
              <a:t/>
            </a:r>
            <a:br>
              <a:rPr lang="en-US" sz="2000" dirty="0" smtClean="0"/>
            </a:br>
            <a:r>
              <a:rPr lang="en-US" sz="2000" dirty="0" smtClean="0"/>
              <a:t>Emblem </a:t>
            </a:r>
            <a:r>
              <a:rPr lang="en-US" sz="2000" dirty="0"/>
              <a:t>of immortality in the form of a beetle. </a:t>
            </a:r>
          </a:p>
          <a:p>
            <a:r>
              <a:rPr lang="en-US" sz="2000" dirty="0" smtClean="0"/>
              <a:t>Star </a:t>
            </a:r>
            <a:r>
              <a:rPr lang="en-US" sz="2000" dirty="0"/>
              <a:t>Cluster </a:t>
            </a:r>
            <a:r>
              <a:rPr lang="en-US" sz="2000" dirty="0" err="1"/>
              <a:t>Praesepe</a:t>
            </a:r>
            <a:r>
              <a:rPr lang="en-US" sz="2000" dirty="0"/>
              <a:t> “Nurturing” “The Stall” </a:t>
            </a:r>
            <a:r>
              <a:rPr lang="en-US" sz="2000" dirty="0" smtClean="0"/>
              <a:t>“</a:t>
            </a:r>
            <a:br>
              <a:rPr lang="en-US" sz="2000" dirty="0" smtClean="0"/>
            </a:br>
            <a:r>
              <a:rPr lang="en-US" sz="2000" dirty="0" smtClean="0"/>
              <a:t>The </a:t>
            </a:r>
            <a:r>
              <a:rPr lang="en-US" sz="2000" dirty="0"/>
              <a:t>crib or manger” “ The Multitude</a:t>
            </a:r>
            <a:r>
              <a:rPr lang="en-US" sz="2000" dirty="0" smtClean="0"/>
              <a:t>”</a:t>
            </a:r>
            <a:br>
              <a:rPr lang="en-US" sz="2000" dirty="0" smtClean="0"/>
            </a:br>
            <a:r>
              <a:rPr lang="en-US" sz="2000" dirty="0" smtClean="0"/>
              <a:t>“</a:t>
            </a:r>
            <a:r>
              <a:rPr lang="en-US" sz="2000" dirty="0"/>
              <a:t>The Innumerable Seed</a:t>
            </a:r>
            <a:r>
              <a:rPr lang="en-US" sz="2000" dirty="0" smtClean="0"/>
              <a:t>” “The Israelites” </a:t>
            </a:r>
          </a:p>
          <a:p>
            <a:pPr marL="0" indent="0">
              <a:buNone/>
            </a:pPr>
            <a:r>
              <a:rPr lang="en-US" sz="2000" dirty="0" smtClean="0"/>
              <a:t/>
            </a:r>
            <a:br>
              <a:rPr lang="en-US" sz="2000" dirty="0" smtClean="0"/>
            </a:br>
            <a:endParaRPr lang="en-US" sz="2000" dirty="0"/>
          </a:p>
          <a:p>
            <a:r>
              <a:rPr lang="en-US" sz="2600" b="1" dirty="0"/>
              <a:t>The ultimate fulfillment of the promise to </a:t>
            </a:r>
            <a:r>
              <a:rPr lang="en-US" sz="2600" b="1" dirty="0" smtClean="0"/>
              <a:t/>
            </a:r>
            <a:br>
              <a:rPr lang="en-US" sz="2600" b="1" dirty="0" smtClean="0"/>
            </a:br>
            <a:r>
              <a:rPr lang="en-US" sz="2600" b="1" dirty="0" smtClean="0"/>
              <a:t>Abraham- </a:t>
            </a:r>
            <a:r>
              <a:rPr lang="en-US" sz="2600" b="1" dirty="0"/>
              <a:t>the star cluster </a:t>
            </a:r>
            <a:r>
              <a:rPr lang="en-US" sz="2600" b="1" dirty="0" err="1"/>
              <a:t>Praesepe</a:t>
            </a:r>
            <a:r>
              <a:rPr lang="en-US" sz="2600" b="1" dirty="0"/>
              <a:t> – </a:t>
            </a:r>
            <a:r>
              <a:rPr lang="en-US" sz="2600" b="1" dirty="0" smtClean="0"/>
              <a:t/>
            </a:r>
            <a:br>
              <a:rPr lang="en-US" sz="2600" b="1" dirty="0" smtClean="0"/>
            </a:br>
            <a:r>
              <a:rPr lang="en-US" sz="2600" b="1" dirty="0" smtClean="0"/>
              <a:t>the </a:t>
            </a:r>
            <a:r>
              <a:rPr lang="en-US" sz="2600" b="1" dirty="0"/>
              <a:t>Multitude or the Innumerable Seed contained </a:t>
            </a:r>
            <a:r>
              <a:rPr lang="en-US" sz="2600" b="1" dirty="0" smtClean="0"/>
              <a:t/>
            </a:r>
            <a:br>
              <a:rPr lang="en-US" sz="2600" b="1" dirty="0" smtClean="0"/>
            </a:br>
            <a:r>
              <a:rPr lang="en-US" sz="2600" b="1" dirty="0" smtClean="0"/>
              <a:t>in </a:t>
            </a:r>
            <a:r>
              <a:rPr lang="en-US" sz="2600" b="1" dirty="0"/>
              <a:t>the confines of the water born creature= the Crab – also gathering the redeemed.</a:t>
            </a:r>
            <a:endParaRPr lang="en-US" sz="2600" dirty="0"/>
          </a:p>
          <a:p>
            <a:endParaRPr lang="en-US" sz="2000" dirty="0" smtClean="0"/>
          </a:p>
        </p:txBody>
      </p:sp>
      <p:pic>
        <p:nvPicPr>
          <p:cNvPr id="14338" name="Picture 2" descr="cancer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84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4724400"/>
          </a:xfrm>
        </p:spPr>
        <p:txBody>
          <a:bodyPr>
            <a:normAutofit fontScale="92500" lnSpcReduction="10000"/>
          </a:bodyPr>
          <a:lstStyle/>
          <a:p>
            <a:r>
              <a:rPr lang="en-US" sz="3600" dirty="0" smtClean="0"/>
              <a:t>Leo– The Lion</a:t>
            </a:r>
          </a:p>
          <a:p>
            <a:r>
              <a:rPr lang="en-US" sz="2000" dirty="0"/>
              <a:t>The first creature Hercules had to slay- a lion. </a:t>
            </a:r>
          </a:p>
          <a:p>
            <a:r>
              <a:rPr lang="en-US" sz="2000" dirty="0" smtClean="0"/>
              <a:t>Babylonians </a:t>
            </a:r>
            <a:r>
              <a:rPr lang="en-US" sz="2000" dirty="0"/>
              <a:t>and Egyptians saw a lion here. </a:t>
            </a:r>
          </a:p>
          <a:p>
            <a:r>
              <a:rPr lang="en-US" sz="2000" dirty="0" smtClean="0"/>
              <a:t>The </a:t>
            </a:r>
            <a:r>
              <a:rPr lang="en-US" sz="2000" dirty="0"/>
              <a:t>Chaldeans, 5,000 years ago, noted that </a:t>
            </a:r>
            <a:r>
              <a:rPr lang="en-US" sz="2000" dirty="0" smtClean="0"/>
              <a:t/>
            </a:r>
            <a:br>
              <a:rPr lang="en-US" sz="2000" dirty="0" smtClean="0"/>
            </a:br>
            <a:r>
              <a:rPr lang="en-US" sz="2000" dirty="0" smtClean="0"/>
              <a:t>summer </a:t>
            </a:r>
            <a:r>
              <a:rPr lang="en-US" sz="2000" dirty="0"/>
              <a:t>happened when the sun was here </a:t>
            </a:r>
            <a:r>
              <a:rPr lang="en-US" sz="2000" dirty="0" smtClean="0"/>
              <a:t/>
            </a:r>
            <a:br>
              <a:rPr lang="en-US" sz="2000" dirty="0" smtClean="0"/>
            </a:br>
            <a:r>
              <a:rPr lang="en-US" sz="2000" dirty="0" smtClean="0"/>
              <a:t>(</a:t>
            </a:r>
            <a:r>
              <a:rPr lang="en-US" sz="2000" dirty="0"/>
              <a:t>now in Cancer).  The House of the Sun (Son). </a:t>
            </a:r>
          </a:p>
          <a:p>
            <a:r>
              <a:rPr lang="en-US" sz="2000" dirty="0" smtClean="0"/>
              <a:t>Also </a:t>
            </a:r>
            <a:r>
              <a:rPr lang="en-US" sz="2000" dirty="0"/>
              <a:t>seen as a goddess of agriculture and </a:t>
            </a:r>
            <a:r>
              <a:rPr lang="en-US" sz="2000" dirty="0" smtClean="0"/>
              <a:t/>
            </a:r>
            <a:br>
              <a:rPr lang="en-US" sz="2000" dirty="0" smtClean="0"/>
            </a:br>
            <a:r>
              <a:rPr lang="en-US" sz="2000" dirty="0" smtClean="0"/>
              <a:t>fertility </a:t>
            </a:r>
            <a:r>
              <a:rPr lang="en-US" sz="2000" dirty="0"/>
              <a:t>by the </a:t>
            </a:r>
            <a:r>
              <a:rPr lang="en-US" sz="2000" dirty="0" err="1"/>
              <a:t>Nabataeans</a:t>
            </a:r>
            <a:r>
              <a:rPr lang="en-US" sz="2000" dirty="0"/>
              <a:t>. </a:t>
            </a:r>
            <a:endParaRPr lang="en-US" sz="2000" dirty="0" smtClean="0"/>
          </a:p>
          <a:p>
            <a:endParaRPr lang="en-US" sz="2000" dirty="0"/>
          </a:p>
          <a:p>
            <a:r>
              <a:rPr lang="en-US" sz="2600" b="1" dirty="0"/>
              <a:t>The King, the Lion of the House of Judah. The end of the series and of time.</a:t>
            </a:r>
            <a:endParaRPr lang="en-US" sz="3000" b="1" dirty="0"/>
          </a:p>
          <a:p>
            <a:pPr marL="0" indent="0">
              <a:buNone/>
            </a:pPr>
            <a:r>
              <a:rPr lang="en-US" sz="2000" dirty="0"/>
              <a:t>  </a:t>
            </a:r>
            <a:endParaRPr lang="en-US" sz="2000" dirty="0" smtClean="0"/>
          </a:p>
          <a:p>
            <a:endParaRPr lang="en-US" sz="2000" dirty="0"/>
          </a:p>
          <a:p>
            <a:endParaRPr lang="en-US" sz="2000" dirty="0" smtClean="0"/>
          </a:p>
        </p:txBody>
      </p:sp>
      <p:pic>
        <p:nvPicPr>
          <p:cNvPr id="13314" name="Picture 2" descr="leo constellati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52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70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fontScale="92500"/>
          </a:bodyPr>
          <a:lstStyle/>
          <a:p>
            <a:r>
              <a:rPr lang="en-US" sz="3200" dirty="0" smtClean="0"/>
              <a:t>Pisces could also be is also the origin of the </a:t>
            </a:r>
            <a:r>
              <a:rPr lang="en-US" sz="3200" dirty="0" err="1" smtClean="0"/>
              <a:t>Ichthys</a:t>
            </a:r>
            <a:endParaRPr lang="en-US" sz="3200" dirty="0" smtClean="0"/>
          </a:p>
          <a:p>
            <a:r>
              <a:rPr lang="en-US" sz="3200" dirty="0" smtClean="0"/>
              <a:t>The </a:t>
            </a:r>
            <a:r>
              <a:rPr lang="en-US" sz="3200" dirty="0"/>
              <a:t>G</a:t>
            </a:r>
            <a:r>
              <a:rPr lang="en-US" sz="3200" dirty="0" smtClean="0"/>
              <a:t>reek word for fish</a:t>
            </a:r>
          </a:p>
          <a:p>
            <a:r>
              <a:rPr lang="en-US" sz="3200" dirty="0" smtClean="0"/>
              <a:t>The Vernal Equinox entered</a:t>
            </a:r>
            <a:br>
              <a:rPr lang="en-US" sz="3200" dirty="0" smtClean="0"/>
            </a:br>
            <a:r>
              <a:rPr lang="en-US" sz="3200" dirty="0" smtClean="0"/>
              <a:t>Pisces about the time of Christ’s</a:t>
            </a:r>
            <a:br>
              <a:rPr lang="en-US" sz="3200" dirty="0" smtClean="0"/>
            </a:br>
            <a:r>
              <a:rPr lang="en-US" sz="3200" dirty="0" smtClean="0"/>
              <a:t>birth = the Age of Pisces</a:t>
            </a:r>
          </a:p>
          <a:p>
            <a:r>
              <a:rPr lang="en-US" sz="3200" dirty="0" smtClean="0"/>
              <a:t>About now (to 400 years from </a:t>
            </a:r>
            <a:br>
              <a:rPr lang="en-US" sz="3200" dirty="0" smtClean="0"/>
            </a:br>
            <a:r>
              <a:rPr lang="en-US" sz="3200" dirty="0" smtClean="0"/>
              <a:t>now)= the Age of Aquarius</a:t>
            </a:r>
          </a:p>
          <a:p>
            <a:endParaRPr lang="en-US" sz="3200" dirty="0" smtClean="0"/>
          </a:p>
        </p:txBody>
      </p:sp>
      <p:pic>
        <p:nvPicPr>
          <p:cNvPr id="17412" name="Picture 4" descr="http://www.cwphotoslideshows.com/Christiansymbol/ichthus_op_640x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65150"/>
            <a:ext cx="3200400" cy="245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28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fontScale="85000" lnSpcReduction="10000"/>
          </a:bodyPr>
          <a:lstStyle/>
          <a:p>
            <a:r>
              <a:rPr lang="en-US" sz="3300" dirty="0" smtClean="0"/>
              <a:t>The placement of Easter in the calendar!</a:t>
            </a:r>
          </a:p>
          <a:p>
            <a:r>
              <a:rPr lang="en-US" sz="3200" dirty="0" smtClean="0"/>
              <a:t>It is located on the </a:t>
            </a:r>
            <a:r>
              <a:rPr lang="en-US" sz="3200" dirty="0" smtClean="0">
                <a:solidFill>
                  <a:srgbClr val="FFFF00"/>
                </a:solidFill>
              </a:rPr>
              <a:t>first Sunday </a:t>
            </a:r>
            <a:r>
              <a:rPr lang="en-US" sz="3200" dirty="0" smtClean="0"/>
              <a:t>after the </a:t>
            </a:r>
            <a:r>
              <a:rPr lang="en-US" sz="3200" dirty="0" smtClean="0">
                <a:solidFill>
                  <a:srgbClr val="FFFF00"/>
                </a:solidFill>
              </a:rPr>
              <a:t>first full moon</a:t>
            </a:r>
            <a:r>
              <a:rPr lang="en-US" sz="3200" dirty="0" smtClean="0"/>
              <a:t> after the moment the </a:t>
            </a:r>
            <a:r>
              <a:rPr lang="en-US" sz="3200" dirty="0" smtClean="0">
                <a:solidFill>
                  <a:srgbClr val="FFFF00"/>
                </a:solidFill>
              </a:rPr>
              <a:t>Sun is on the Vernal Equinox </a:t>
            </a:r>
            <a:r>
              <a:rPr lang="en-US" sz="3200" dirty="0" smtClean="0"/>
              <a:t> the moment Spring begins.</a:t>
            </a:r>
          </a:p>
          <a:p>
            <a:r>
              <a:rPr lang="en-US" sz="3200" dirty="0" smtClean="0"/>
              <a:t>(The </a:t>
            </a:r>
            <a:r>
              <a:rPr lang="en-US" sz="3200" dirty="0" err="1" smtClean="0"/>
              <a:t>Lunisolar</a:t>
            </a:r>
            <a:r>
              <a:rPr lang="en-US" sz="3200" dirty="0" smtClean="0"/>
              <a:t> calendar – similar to the Hebrew calendar)</a:t>
            </a:r>
            <a:endParaRPr lang="en-US" sz="3200" dirty="0"/>
          </a:p>
          <a:p>
            <a:r>
              <a:rPr lang="en-US" sz="3200" dirty="0" smtClean="0"/>
              <a:t>Can occur from March 22</a:t>
            </a:r>
            <a:r>
              <a:rPr lang="en-US" sz="3200" baseline="30000" dirty="0" smtClean="0"/>
              <a:t>nd</a:t>
            </a:r>
            <a:r>
              <a:rPr lang="en-US" sz="3200" dirty="0" smtClean="0"/>
              <a:t> to April 25</a:t>
            </a:r>
            <a:r>
              <a:rPr lang="en-US" sz="3200" baseline="30000" dirty="0" smtClean="0"/>
              <a:t>th</a:t>
            </a:r>
            <a:endParaRPr lang="en-US" sz="3200" dirty="0" smtClean="0"/>
          </a:p>
          <a:p>
            <a:endParaRPr lang="en-US" sz="3200" dirty="0"/>
          </a:p>
          <a:p>
            <a:r>
              <a:rPr lang="en-US" sz="3200" dirty="0" smtClean="0"/>
              <a:t>Usually occurs about a week after Passover.</a:t>
            </a:r>
          </a:p>
        </p:txBody>
      </p:sp>
    </p:spTree>
    <p:extLst>
      <p:ext uri="{BB962C8B-B14F-4D97-AF65-F5344CB8AC3E}">
        <p14:creationId xmlns:p14="http://schemas.microsoft.com/office/powerpoint/2010/main" val="1842202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200" u="sng" dirty="0" smtClean="0">
                <a:solidFill>
                  <a:srgbClr val="FFFF00"/>
                </a:solidFill>
              </a:rPr>
              <a:t>If</a:t>
            </a:r>
            <a:r>
              <a:rPr lang="en-US" sz="3200" dirty="0" smtClean="0"/>
              <a:t> the Star of Bethlehem was not a supernatural miracle, but a miracle in creation, there is an astronomical/astrological possibility…</a:t>
            </a:r>
          </a:p>
          <a:p>
            <a:endParaRPr lang="en-US" sz="3200" dirty="0"/>
          </a:p>
          <a:p>
            <a:r>
              <a:rPr lang="en-US" sz="3200" dirty="0" smtClean="0"/>
              <a:t>The Maggi (we get the word magician from them) were Zoroastrian priests – astrologers/sorcerers</a:t>
            </a:r>
            <a:endParaRPr lang="en-US" sz="3200" dirty="0"/>
          </a:p>
        </p:txBody>
      </p:sp>
    </p:spTree>
    <p:extLst>
      <p:ext uri="{BB962C8B-B14F-4D97-AF65-F5344CB8AC3E}">
        <p14:creationId xmlns:p14="http://schemas.microsoft.com/office/powerpoint/2010/main" val="3822799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200" dirty="0" smtClean="0"/>
              <a:t>They would have noticed a rare triple conjunction (close pass) between the planets Jupiter (the King of planets) and Saturn (the harvester or reaper) in Pisces</a:t>
            </a:r>
          </a:p>
          <a:p>
            <a:r>
              <a:rPr lang="en-US" sz="3200" dirty="0" smtClean="0"/>
              <a:t>The time of the harvester has come - the King of the Hebrews is arriving– at the dawn of the age of Pisces.</a:t>
            </a:r>
            <a:endParaRPr lang="en-US" sz="3200" dirty="0"/>
          </a:p>
        </p:txBody>
      </p:sp>
    </p:spTree>
    <p:extLst>
      <p:ext uri="{BB962C8B-B14F-4D97-AF65-F5344CB8AC3E}">
        <p14:creationId xmlns:p14="http://schemas.microsoft.com/office/powerpoint/2010/main" val="331932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pic>
        <p:nvPicPr>
          <p:cNvPr id="1026" name="Picture 2" descr="http://www.public.iastate.edu/~lightandlife/images/tripl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9234"/>
            <a:ext cx="6248400" cy="532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78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fontScale="92500" lnSpcReduction="20000"/>
          </a:bodyPr>
          <a:lstStyle/>
          <a:p>
            <a:r>
              <a:rPr lang="en-US" sz="3200" dirty="0" smtClean="0"/>
              <a:t>Events, interesting configurations, </a:t>
            </a:r>
            <a:r>
              <a:rPr lang="en-US" sz="3200" dirty="0"/>
              <a:t>as well as </a:t>
            </a:r>
            <a:r>
              <a:rPr lang="en-US" sz="3200" dirty="0" smtClean="0"/>
              <a:t>moving bright </a:t>
            </a:r>
            <a:r>
              <a:rPr lang="en-US" sz="3200" dirty="0"/>
              <a:t>objects in the sky </a:t>
            </a:r>
            <a:r>
              <a:rPr lang="en-US" sz="3200" dirty="0" smtClean="0"/>
              <a:t>(planets) were </a:t>
            </a:r>
            <a:r>
              <a:rPr lang="en-US" sz="3200" dirty="0"/>
              <a:t>all called ‘stars.’</a:t>
            </a:r>
          </a:p>
          <a:p>
            <a:r>
              <a:rPr lang="en-US" sz="3200" dirty="0" smtClean="0"/>
              <a:t>Rare </a:t>
            </a:r>
            <a:r>
              <a:rPr lang="en-US" sz="3200" dirty="0" smtClean="0"/>
              <a:t>events -  on average every 456 years– other close ones:</a:t>
            </a:r>
          </a:p>
          <a:p>
            <a:pPr lvl="1"/>
            <a:r>
              <a:rPr lang="en-US" sz="3200" dirty="0" smtClean="0">
                <a:solidFill>
                  <a:srgbClr val="FF0000"/>
                </a:solidFill>
              </a:rPr>
              <a:t>1953 BC, 980BC, 861BC,146/145BC, 7 BC, 452 AD, 967, 1007, 1306, 1682 and 2239, 2913/4</a:t>
            </a:r>
          </a:p>
          <a:p>
            <a:pPr lvl="1"/>
            <a:r>
              <a:rPr lang="en-US" sz="3200" dirty="0" smtClean="0"/>
              <a:t>Not in Pisces in since the Zoroastrian Religion was founded (~600BC).</a:t>
            </a:r>
          </a:p>
          <a:p>
            <a:endParaRPr lang="en-US" sz="3200" dirty="0" smtClean="0"/>
          </a:p>
          <a:p>
            <a:pPr lvl="1"/>
            <a:endParaRPr lang="en-US" sz="3200" dirty="0"/>
          </a:p>
        </p:txBody>
      </p:sp>
    </p:spTree>
    <p:extLst>
      <p:ext uri="{BB962C8B-B14F-4D97-AF65-F5344CB8AC3E}">
        <p14:creationId xmlns:p14="http://schemas.microsoft.com/office/powerpoint/2010/main" val="299141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600" dirty="0" smtClean="0"/>
              <a:t>The truth of Astrology?</a:t>
            </a:r>
          </a:p>
          <a:p>
            <a:r>
              <a:rPr lang="en-US" sz="3600" dirty="0" smtClean="0"/>
              <a:t>God placed the meanings of the patterns stars of the zodiac on men’s hearts and a desire to tell what was to come – salvation available to all mankind.  </a:t>
            </a:r>
          </a:p>
          <a:p>
            <a:r>
              <a:rPr lang="en-US" sz="3600" dirty="0" smtClean="0"/>
              <a:t>(Also for the </a:t>
            </a:r>
            <a:r>
              <a:rPr lang="en-US" sz="3600" dirty="0" err="1" smtClean="0">
                <a:solidFill>
                  <a:srgbClr val="FFC000"/>
                </a:solidFill>
              </a:rPr>
              <a:t>Heb</a:t>
            </a:r>
            <a:r>
              <a:rPr lang="en-US" sz="3600" dirty="0" smtClean="0">
                <a:solidFill>
                  <a:srgbClr val="FFC000"/>
                </a:solidFill>
              </a:rPr>
              <a:t> 11</a:t>
            </a:r>
            <a:r>
              <a:rPr lang="en-US" sz="3600" dirty="0" smtClean="0"/>
              <a:t>’s “Hall of Faith?”)</a:t>
            </a:r>
          </a:p>
          <a:p>
            <a:pPr marL="0" indent="0">
              <a:buNone/>
            </a:pPr>
            <a:endParaRPr lang="en-US" sz="3600" dirty="0"/>
          </a:p>
        </p:txBody>
      </p:sp>
    </p:spTree>
    <p:extLst>
      <p:ext uri="{BB962C8B-B14F-4D97-AF65-F5344CB8AC3E}">
        <p14:creationId xmlns:p14="http://schemas.microsoft.com/office/powerpoint/2010/main" val="2620413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5257800"/>
          </a:xfrm>
        </p:spPr>
        <p:txBody>
          <a:bodyPr>
            <a:normAutofit fontScale="85000" lnSpcReduction="10000"/>
          </a:bodyPr>
          <a:lstStyle/>
          <a:p>
            <a:r>
              <a:rPr lang="en-US" sz="3200" dirty="0" smtClean="0"/>
              <a:t>The Bible does make mention of other constellations – Orion, Taurus, the star cluster Pleiades</a:t>
            </a:r>
          </a:p>
          <a:p>
            <a:r>
              <a:rPr lang="en-US" sz="3200" dirty="0" smtClean="0">
                <a:solidFill>
                  <a:srgbClr val="FFC000"/>
                </a:solidFill>
              </a:rPr>
              <a:t>Job 38:31-33 </a:t>
            </a:r>
            <a:r>
              <a:rPr lang="en-US" sz="3200" dirty="0" smtClean="0"/>
              <a:t>(where the zodiac is described),</a:t>
            </a:r>
          </a:p>
          <a:p>
            <a:r>
              <a:rPr lang="en-US" sz="3200" dirty="0" smtClean="0">
                <a:solidFill>
                  <a:srgbClr val="FFC000"/>
                </a:solidFill>
              </a:rPr>
              <a:t>Psalm 147</a:t>
            </a:r>
            <a:r>
              <a:rPr lang="en-US" sz="3200" dirty="0" smtClean="0"/>
              <a:t>:4 (where God calls the stars by their names), </a:t>
            </a:r>
            <a:br>
              <a:rPr lang="en-US" sz="3200" dirty="0" smtClean="0"/>
            </a:br>
            <a:endParaRPr lang="en-US" sz="3200" dirty="0" smtClean="0"/>
          </a:p>
          <a:p>
            <a:r>
              <a:rPr lang="en-US" sz="3200" dirty="0" smtClean="0">
                <a:solidFill>
                  <a:srgbClr val="FFC000"/>
                </a:solidFill>
              </a:rPr>
              <a:t>Gen 1:14-16 </a:t>
            </a:r>
            <a:r>
              <a:rPr lang="en-US" sz="3200" dirty="0" smtClean="0"/>
              <a:t>(the purpose of the stars is described), </a:t>
            </a:r>
            <a:br>
              <a:rPr lang="en-US" sz="3200" dirty="0" smtClean="0"/>
            </a:br>
            <a:endParaRPr lang="en-US" sz="3200" dirty="0" smtClean="0"/>
          </a:p>
          <a:p>
            <a:r>
              <a:rPr lang="en-US" sz="3200" dirty="0" smtClean="0">
                <a:solidFill>
                  <a:srgbClr val="FFC000"/>
                </a:solidFill>
              </a:rPr>
              <a:t>Rom 1:20-23 </a:t>
            </a:r>
            <a:r>
              <a:rPr lang="en-US" sz="3200" dirty="0" smtClean="0"/>
              <a:t>(where he tells of foolish man where he has traded the glory and majesty of the immortal God with representations of mortal man, birds, beasts and reptiles).</a:t>
            </a:r>
          </a:p>
        </p:txBody>
      </p:sp>
    </p:spTree>
    <p:extLst>
      <p:ext uri="{BB962C8B-B14F-4D97-AF65-F5344CB8AC3E}">
        <p14:creationId xmlns:p14="http://schemas.microsoft.com/office/powerpoint/2010/main" val="49461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200" dirty="0" smtClean="0"/>
              <a:t>Even the 12 Tribes of Israel were linked to the 12 constellations of the zodiac.</a:t>
            </a:r>
          </a:p>
          <a:p>
            <a:r>
              <a:rPr lang="en-US" sz="3200" b="1" dirty="0"/>
              <a:t>The </a:t>
            </a:r>
            <a:r>
              <a:rPr lang="en-US" sz="3200" b="1" dirty="0" err="1"/>
              <a:t>Mazzeroth</a:t>
            </a:r>
            <a:endParaRPr lang="en-US" sz="3200" dirty="0"/>
          </a:p>
          <a:p>
            <a:endParaRPr lang="en-US" sz="3200" dirty="0" smtClean="0"/>
          </a:p>
          <a:p>
            <a:endParaRPr lang="en-US" sz="3200" dirty="0"/>
          </a:p>
          <a:p>
            <a:endParaRPr lang="en-US" sz="3200" dirty="0" smtClean="0"/>
          </a:p>
        </p:txBody>
      </p:sp>
    </p:spTree>
    <p:extLst>
      <p:ext uri="{BB962C8B-B14F-4D97-AF65-F5344CB8AC3E}">
        <p14:creationId xmlns:p14="http://schemas.microsoft.com/office/powerpoint/2010/main" val="1220363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90800"/>
            <a:ext cx="7772400" cy="1470025"/>
          </a:xfrm>
        </p:spPr>
        <p:txBody>
          <a:bodyPr/>
          <a:lstStyle/>
          <a:p>
            <a:r>
              <a:rPr lang="en-US" b="1"/>
              <a:t>The Mazzeroth</a:t>
            </a:r>
            <a:br>
              <a:rPr lang="en-US" b="1"/>
            </a:br>
            <a:r>
              <a:rPr lang="en-US" sz="2400"/>
              <a:t>Mazzeroth (Job 38:32).</a:t>
            </a:r>
            <a:endParaRPr lang="en-US"/>
          </a:p>
        </p:txBody>
      </p:sp>
      <p:pic>
        <p:nvPicPr>
          <p:cNvPr id="2053" name="Picture 5" descr="Vir-my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609600"/>
            <a:ext cx="23907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ib-my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723900"/>
            <a:ext cx="7143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co-my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228600"/>
            <a:ext cx="14573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gr-my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95400"/>
            <a:ext cx="94297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ap-my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905125"/>
            <a:ext cx="10763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Aqr-my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2900" y="3962400"/>
            <a:ext cx="1971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sc-my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572000"/>
            <a:ext cx="19716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Ari-my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0" y="5334000"/>
            <a:ext cx="8191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Tau-myt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3675" y="5181600"/>
            <a:ext cx="14573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Gem-myt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8250" y="4572000"/>
            <a:ext cx="11239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nc-myt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4850" y="3362325"/>
            <a:ext cx="838200" cy="90487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Leo-myt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150" y="2087563"/>
            <a:ext cx="1695450" cy="923925"/>
          </a:xfrm>
          <a:prstGeom prst="rect">
            <a:avLst/>
          </a:prstGeom>
          <a:noFill/>
          <a:extLst>
            <a:ext uri="{909E8E84-426E-40DD-AFC4-6F175D3DCCD1}">
              <a14:hiddenFill xmlns:a14="http://schemas.microsoft.com/office/drawing/2010/main">
                <a:solidFill>
                  <a:srgbClr val="FFFFFF"/>
                </a:solidFill>
              </a14:hiddenFill>
            </a:ext>
          </a:extLst>
        </p:spPr>
      </p:pic>
      <p:sp>
        <p:nvSpPr>
          <p:cNvPr id="2076" name="Text Box 28"/>
          <p:cNvSpPr txBox="1">
            <a:spLocks noChangeArrowheads="1"/>
          </p:cNvSpPr>
          <p:nvPr/>
        </p:nvSpPr>
        <p:spPr bwMode="auto">
          <a:xfrm>
            <a:off x="1647825" y="457200"/>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Virgo</a:t>
            </a:r>
          </a:p>
        </p:txBody>
      </p:sp>
      <p:sp>
        <p:nvSpPr>
          <p:cNvPr id="2077" name="Text Box 29"/>
          <p:cNvSpPr txBox="1">
            <a:spLocks noChangeArrowheads="1"/>
          </p:cNvSpPr>
          <p:nvPr/>
        </p:nvSpPr>
        <p:spPr bwMode="auto">
          <a:xfrm>
            <a:off x="4032250" y="2286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Libra</a:t>
            </a:r>
          </a:p>
        </p:txBody>
      </p:sp>
      <p:sp>
        <p:nvSpPr>
          <p:cNvPr id="2078" name="Text Box 30"/>
          <p:cNvSpPr txBox="1">
            <a:spLocks noChangeArrowheads="1"/>
          </p:cNvSpPr>
          <p:nvPr/>
        </p:nvSpPr>
        <p:spPr bwMode="auto">
          <a:xfrm>
            <a:off x="5105400" y="45720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Scorpio</a:t>
            </a:r>
          </a:p>
        </p:txBody>
      </p:sp>
      <p:sp>
        <p:nvSpPr>
          <p:cNvPr id="2079" name="Text Box 31"/>
          <p:cNvSpPr txBox="1">
            <a:spLocks noChangeArrowheads="1"/>
          </p:cNvSpPr>
          <p:nvPr/>
        </p:nvSpPr>
        <p:spPr bwMode="auto">
          <a:xfrm>
            <a:off x="7010400" y="9144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Sagittarius</a:t>
            </a:r>
          </a:p>
        </p:txBody>
      </p:sp>
      <p:sp>
        <p:nvSpPr>
          <p:cNvPr id="2080" name="Text Box 32"/>
          <p:cNvSpPr txBox="1">
            <a:spLocks noChangeArrowheads="1"/>
          </p:cNvSpPr>
          <p:nvPr/>
        </p:nvSpPr>
        <p:spPr bwMode="auto">
          <a:xfrm>
            <a:off x="7162800" y="2438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Capricornus </a:t>
            </a:r>
          </a:p>
        </p:txBody>
      </p:sp>
      <p:sp>
        <p:nvSpPr>
          <p:cNvPr id="2081" name="Text Box 33"/>
          <p:cNvSpPr txBox="1">
            <a:spLocks noChangeArrowheads="1"/>
          </p:cNvSpPr>
          <p:nvPr/>
        </p:nvSpPr>
        <p:spPr bwMode="auto">
          <a:xfrm>
            <a:off x="7531100" y="47244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Aquarius </a:t>
            </a:r>
          </a:p>
        </p:txBody>
      </p:sp>
      <p:sp>
        <p:nvSpPr>
          <p:cNvPr id="2082" name="Text Box 34"/>
          <p:cNvSpPr txBox="1">
            <a:spLocks noChangeArrowheads="1"/>
          </p:cNvSpPr>
          <p:nvPr/>
        </p:nvSpPr>
        <p:spPr bwMode="auto">
          <a:xfrm>
            <a:off x="5927725" y="57515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Pisces </a:t>
            </a:r>
          </a:p>
        </p:txBody>
      </p:sp>
      <p:sp>
        <p:nvSpPr>
          <p:cNvPr id="2083" name="Text Box 35"/>
          <p:cNvSpPr txBox="1">
            <a:spLocks noChangeArrowheads="1"/>
          </p:cNvSpPr>
          <p:nvPr/>
        </p:nvSpPr>
        <p:spPr bwMode="auto">
          <a:xfrm>
            <a:off x="4575175" y="5903913"/>
            <a:ext cx="76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Aries </a:t>
            </a:r>
          </a:p>
        </p:txBody>
      </p:sp>
      <p:sp>
        <p:nvSpPr>
          <p:cNvPr id="2084" name="Text Box 36"/>
          <p:cNvSpPr txBox="1">
            <a:spLocks noChangeArrowheads="1"/>
          </p:cNvSpPr>
          <p:nvPr/>
        </p:nvSpPr>
        <p:spPr bwMode="auto">
          <a:xfrm>
            <a:off x="2565400" y="5980113"/>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Taurus </a:t>
            </a:r>
          </a:p>
        </p:txBody>
      </p:sp>
      <p:sp>
        <p:nvSpPr>
          <p:cNvPr id="2085" name="Text Box 37"/>
          <p:cNvSpPr txBox="1">
            <a:spLocks noChangeArrowheads="1"/>
          </p:cNvSpPr>
          <p:nvPr/>
        </p:nvSpPr>
        <p:spPr bwMode="auto">
          <a:xfrm>
            <a:off x="765175" y="5599113"/>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Gemini </a:t>
            </a:r>
          </a:p>
        </p:txBody>
      </p:sp>
      <p:sp>
        <p:nvSpPr>
          <p:cNvPr id="2086" name="Text Box 38"/>
          <p:cNvSpPr txBox="1">
            <a:spLocks noChangeArrowheads="1"/>
          </p:cNvSpPr>
          <p:nvPr/>
        </p:nvSpPr>
        <p:spPr bwMode="auto">
          <a:xfrm>
            <a:off x="384175" y="415131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Cancer </a:t>
            </a:r>
          </a:p>
        </p:txBody>
      </p:sp>
      <p:sp>
        <p:nvSpPr>
          <p:cNvPr id="2087" name="Text Box 39"/>
          <p:cNvSpPr txBox="1">
            <a:spLocks noChangeArrowheads="1"/>
          </p:cNvSpPr>
          <p:nvPr/>
        </p:nvSpPr>
        <p:spPr bwMode="auto">
          <a:xfrm>
            <a:off x="742950" y="1752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Leo </a:t>
            </a:r>
          </a:p>
        </p:txBody>
      </p:sp>
      <p:sp>
        <p:nvSpPr>
          <p:cNvPr id="2088" name="Text Box 40"/>
          <p:cNvSpPr txBox="1">
            <a:spLocks noChangeArrowheads="1"/>
          </p:cNvSpPr>
          <p:nvPr/>
        </p:nvSpPr>
        <p:spPr bwMode="auto">
          <a:xfrm>
            <a:off x="1419225" y="685800"/>
            <a:ext cx="1325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Zebulon</a:t>
            </a:r>
          </a:p>
        </p:txBody>
      </p:sp>
      <p:sp>
        <p:nvSpPr>
          <p:cNvPr id="2089" name="Text Box 41"/>
          <p:cNvSpPr txBox="1">
            <a:spLocks noChangeArrowheads="1"/>
          </p:cNvSpPr>
          <p:nvPr/>
        </p:nvSpPr>
        <p:spPr bwMode="auto">
          <a:xfrm>
            <a:off x="5029200" y="685800"/>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Dan</a:t>
            </a:r>
          </a:p>
        </p:txBody>
      </p:sp>
      <p:sp>
        <p:nvSpPr>
          <p:cNvPr id="2090" name="Text Box 42"/>
          <p:cNvSpPr txBox="1">
            <a:spLocks noChangeArrowheads="1"/>
          </p:cNvSpPr>
          <p:nvPr/>
        </p:nvSpPr>
        <p:spPr bwMode="auto">
          <a:xfrm>
            <a:off x="3803650" y="457200"/>
            <a:ext cx="1149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Israel</a:t>
            </a:r>
          </a:p>
        </p:txBody>
      </p:sp>
      <p:sp>
        <p:nvSpPr>
          <p:cNvPr id="2091" name="Text Box 43"/>
          <p:cNvSpPr txBox="1">
            <a:spLocks noChangeArrowheads="1"/>
          </p:cNvSpPr>
          <p:nvPr/>
        </p:nvSpPr>
        <p:spPr bwMode="auto">
          <a:xfrm>
            <a:off x="7086600" y="1143000"/>
            <a:ext cx="1174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Asher</a:t>
            </a:r>
          </a:p>
        </p:txBody>
      </p:sp>
      <p:sp>
        <p:nvSpPr>
          <p:cNvPr id="2092" name="Text Box 44"/>
          <p:cNvSpPr txBox="1">
            <a:spLocks noChangeArrowheads="1"/>
          </p:cNvSpPr>
          <p:nvPr/>
        </p:nvSpPr>
        <p:spPr bwMode="auto">
          <a:xfrm>
            <a:off x="457200" y="1974850"/>
            <a:ext cx="1190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Judah</a:t>
            </a:r>
          </a:p>
        </p:txBody>
      </p:sp>
      <p:sp>
        <p:nvSpPr>
          <p:cNvPr id="2094" name="Text Box 46"/>
          <p:cNvSpPr txBox="1">
            <a:spLocks noChangeArrowheads="1"/>
          </p:cNvSpPr>
          <p:nvPr/>
        </p:nvSpPr>
        <p:spPr bwMode="auto">
          <a:xfrm>
            <a:off x="2428875" y="6202363"/>
            <a:ext cx="1266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Joseph</a:t>
            </a:r>
          </a:p>
        </p:txBody>
      </p:sp>
      <p:sp>
        <p:nvSpPr>
          <p:cNvPr id="2095" name="Text Box 47"/>
          <p:cNvSpPr txBox="1">
            <a:spLocks noChangeArrowheads="1"/>
          </p:cNvSpPr>
          <p:nvPr/>
        </p:nvSpPr>
        <p:spPr bwMode="auto">
          <a:xfrm>
            <a:off x="323850" y="4373563"/>
            <a:ext cx="1352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Issachar</a:t>
            </a:r>
          </a:p>
        </p:txBody>
      </p:sp>
      <p:sp>
        <p:nvSpPr>
          <p:cNvPr id="2096" name="Text Box 48"/>
          <p:cNvSpPr txBox="1">
            <a:spLocks noChangeArrowheads="1"/>
          </p:cNvSpPr>
          <p:nvPr/>
        </p:nvSpPr>
        <p:spPr bwMode="auto">
          <a:xfrm>
            <a:off x="628650" y="5821363"/>
            <a:ext cx="1409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Benjamin</a:t>
            </a:r>
          </a:p>
        </p:txBody>
      </p:sp>
      <p:sp>
        <p:nvSpPr>
          <p:cNvPr id="2097" name="Text Box 49"/>
          <p:cNvSpPr txBox="1">
            <a:spLocks noChangeArrowheads="1"/>
          </p:cNvSpPr>
          <p:nvPr/>
        </p:nvSpPr>
        <p:spPr bwMode="auto">
          <a:xfrm>
            <a:off x="5791200" y="5973763"/>
            <a:ext cx="1292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Simeon</a:t>
            </a:r>
          </a:p>
        </p:txBody>
      </p:sp>
      <p:sp>
        <p:nvSpPr>
          <p:cNvPr id="2098" name="Text Box 50"/>
          <p:cNvSpPr txBox="1">
            <a:spLocks noChangeArrowheads="1"/>
          </p:cNvSpPr>
          <p:nvPr/>
        </p:nvSpPr>
        <p:spPr bwMode="auto">
          <a:xfrm>
            <a:off x="7531100" y="4953000"/>
            <a:ext cx="1308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Reuben</a:t>
            </a:r>
          </a:p>
        </p:txBody>
      </p:sp>
      <p:sp>
        <p:nvSpPr>
          <p:cNvPr id="2099" name="Text Box 51"/>
          <p:cNvSpPr txBox="1">
            <a:spLocks noChangeArrowheads="1"/>
          </p:cNvSpPr>
          <p:nvPr/>
        </p:nvSpPr>
        <p:spPr bwMode="auto">
          <a:xfrm>
            <a:off x="7315200" y="2667000"/>
            <a:ext cx="1333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Naphtali</a:t>
            </a:r>
          </a:p>
        </p:txBody>
      </p:sp>
      <p:sp>
        <p:nvSpPr>
          <p:cNvPr id="2101" name="Text Box 53"/>
          <p:cNvSpPr txBox="1">
            <a:spLocks noChangeArrowheads="1"/>
          </p:cNvSpPr>
          <p:nvPr/>
        </p:nvSpPr>
        <p:spPr bwMode="auto">
          <a:xfrm>
            <a:off x="4362450" y="6126163"/>
            <a:ext cx="10652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Tribe Of Gad</a:t>
            </a:r>
          </a:p>
        </p:txBody>
      </p:sp>
    </p:spTree>
    <p:extLst>
      <p:ext uri="{BB962C8B-B14F-4D97-AF65-F5344CB8AC3E}">
        <p14:creationId xmlns:p14="http://schemas.microsoft.com/office/powerpoint/2010/main" val="2629263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p:txBody>
          <a:bodyPr>
            <a:normAutofit/>
          </a:bodyPr>
          <a:lstStyle/>
          <a:p>
            <a:r>
              <a:rPr lang="en-US" sz="3200" dirty="0" smtClean="0"/>
              <a:t>And their placement around the tabernacle was linked to the signs of the zodiac. </a:t>
            </a:r>
            <a:endParaRPr lang="en-US" sz="3200" dirty="0" smtClean="0"/>
          </a:p>
          <a:p>
            <a:endParaRPr lang="en-US" sz="3200" dirty="0"/>
          </a:p>
          <a:p>
            <a:endParaRPr lang="en-US" sz="3200" dirty="0" smtClean="0"/>
          </a:p>
          <a:p>
            <a:r>
              <a:rPr lang="en-US" sz="3200" dirty="0" smtClean="0">
                <a:solidFill>
                  <a:srgbClr val="FF0000"/>
                </a:solidFill>
              </a:rPr>
              <a:t>Sill missing the explicit link…</a:t>
            </a:r>
            <a:endParaRPr lang="en-US" sz="3200" dirty="0" smtClean="0">
              <a:solidFill>
                <a:srgbClr val="FF0000"/>
              </a:solidFill>
            </a:endParaRPr>
          </a:p>
          <a:p>
            <a:endParaRPr lang="en-US" sz="3200" dirty="0"/>
          </a:p>
        </p:txBody>
      </p:sp>
    </p:spTree>
    <p:extLst>
      <p:ext uri="{BB962C8B-B14F-4D97-AF65-F5344CB8AC3E}">
        <p14:creationId xmlns:p14="http://schemas.microsoft.com/office/powerpoint/2010/main" val="2233107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0" y="1676400"/>
            <a:ext cx="7924800" cy="4114800"/>
          </a:xfrm>
        </p:spPr>
        <p:txBody>
          <a:bodyPr>
            <a:normAutofit/>
          </a:bodyPr>
          <a:lstStyle/>
          <a:p>
            <a:r>
              <a:rPr lang="en-US" sz="3200" dirty="0" smtClean="0"/>
              <a:t>The </a:t>
            </a:r>
            <a:r>
              <a:rPr lang="en-US" sz="3200" dirty="0" smtClean="0"/>
              <a:t>Cross-</a:t>
            </a:r>
            <a:br>
              <a:rPr lang="en-US" sz="3200" dirty="0" smtClean="0"/>
            </a:br>
            <a:r>
              <a:rPr lang="en-US" sz="3200" dirty="0" smtClean="0"/>
              <a:t>Shaped </a:t>
            </a:r>
            <a:br>
              <a:rPr lang="en-US" sz="3200" dirty="0" smtClean="0"/>
            </a:br>
            <a:r>
              <a:rPr lang="en-US" sz="3200" dirty="0" smtClean="0"/>
              <a:t>Placements</a:t>
            </a:r>
            <a:r>
              <a:rPr lang="en-US" sz="3200" dirty="0" smtClean="0"/>
              <a:t>: </a:t>
            </a:r>
          </a:p>
        </p:txBody>
      </p:sp>
      <p:pic>
        <p:nvPicPr>
          <p:cNvPr id="18434" name="Picture 2" descr="http://ldolphin.org/cam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551" y="1429009"/>
            <a:ext cx="5657197" cy="542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22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228600" y="1464365"/>
            <a:ext cx="8915400" cy="5410200"/>
          </a:xfrm>
        </p:spPr>
        <p:txBody>
          <a:bodyPr>
            <a:normAutofit fontScale="92500"/>
          </a:bodyPr>
          <a:lstStyle/>
          <a:p>
            <a:r>
              <a:rPr lang="en-US" sz="3200" dirty="0"/>
              <a:t>So is astrology good for telling you future?  </a:t>
            </a:r>
            <a:endParaRPr lang="en-US" sz="3200" dirty="0" smtClean="0"/>
          </a:p>
          <a:p>
            <a:pPr marL="0" indent="0">
              <a:buNone/>
            </a:pPr>
            <a:endParaRPr lang="en-US" sz="3200" dirty="0"/>
          </a:p>
          <a:p>
            <a:r>
              <a:rPr lang="en-US" sz="3200" dirty="0"/>
              <a:t>Are the Heavenly bodies something to worship? </a:t>
            </a:r>
            <a:endParaRPr lang="en-US" sz="3200" dirty="0" smtClean="0"/>
          </a:p>
          <a:p>
            <a:pPr lvl="1"/>
            <a:r>
              <a:rPr lang="en-US" sz="3200" dirty="0" smtClean="0"/>
              <a:t>Tower of Babel –</a:t>
            </a:r>
            <a:r>
              <a:rPr lang="en-US" sz="3200" dirty="0" smtClean="0">
                <a:solidFill>
                  <a:srgbClr val="FFC000"/>
                </a:solidFill>
              </a:rPr>
              <a:t>Gen </a:t>
            </a:r>
            <a:r>
              <a:rPr lang="en-US" sz="3200" dirty="0">
                <a:solidFill>
                  <a:srgbClr val="FFC000"/>
                </a:solidFill>
              </a:rPr>
              <a:t>11:4b </a:t>
            </a:r>
            <a:r>
              <a:rPr lang="en-US" sz="3200" i="1" dirty="0"/>
              <a:t>Come, let us build ourselves a city, with a tower that reaches to the heavens</a:t>
            </a:r>
            <a:r>
              <a:rPr lang="en-US" sz="3200" i="1" dirty="0" smtClean="0"/>
              <a:t>,</a:t>
            </a:r>
            <a:r>
              <a:rPr lang="en-US" sz="3200" i="1" dirty="0"/>
              <a:t> </a:t>
            </a:r>
            <a:endParaRPr lang="en-US" sz="3200" i="1" dirty="0" smtClean="0"/>
          </a:p>
          <a:p>
            <a:pPr lvl="1"/>
            <a:r>
              <a:rPr lang="en-US" sz="3200" dirty="0" smtClean="0"/>
              <a:t>A </a:t>
            </a:r>
            <a:r>
              <a:rPr lang="en-US" sz="3200" dirty="0"/>
              <a:t>tower unto the Heavens – could be to reach it or to worship </a:t>
            </a:r>
            <a:r>
              <a:rPr lang="en-US" sz="3200" dirty="0" smtClean="0"/>
              <a:t>it (dedicated to it)?</a:t>
            </a:r>
            <a:endParaRPr lang="en-US" sz="3200" dirty="0"/>
          </a:p>
          <a:p>
            <a:pPr lvl="1"/>
            <a:endParaRPr lang="en-US" sz="3200" dirty="0" smtClean="0"/>
          </a:p>
          <a:p>
            <a:pPr lvl="1"/>
            <a:r>
              <a:rPr lang="en-US" sz="3200" dirty="0" smtClean="0"/>
              <a:t>Bad news.</a:t>
            </a:r>
            <a:endParaRPr lang="en-US" sz="3200" dirty="0"/>
          </a:p>
        </p:txBody>
      </p:sp>
    </p:spTree>
    <p:extLst>
      <p:ext uri="{BB962C8B-B14F-4D97-AF65-F5344CB8AC3E}">
        <p14:creationId xmlns:p14="http://schemas.microsoft.com/office/powerpoint/2010/main" val="20984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0" y="1447800"/>
            <a:ext cx="8915400" cy="5410200"/>
          </a:xfrm>
        </p:spPr>
        <p:txBody>
          <a:bodyPr>
            <a:normAutofit lnSpcReduction="10000"/>
          </a:bodyPr>
          <a:lstStyle/>
          <a:p>
            <a:r>
              <a:rPr lang="en-US" sz="3200" dirty="0" smtClean="0"/>
              <a:t>Are they essential in telling of the gospel? </a:t>
            </a:r>
          </a:p>
          <a:p>
            <a:endParaRPr lang="en-US" sz="3200" dirty="0"/>
          </a:p>
          <a:p>
            <a:r>
              <a:rPr lang="en-US" sz="3200" dirty="0" smtClean="0"/>
              <a:t>The skies might have been the way God made all men without excuse when it came to knowing him. </a:t>
            </a:r>
          </a:p>
          <a:p>
            <a:endParaRPr lang="en-US" sz="3200" dirty="0" smtClean="0"/>
          </a:p>
          <a:p>
            <a:r>
              <a:rPr lang="en-US" sz="3200" dirty="0" smtClean="0">
                <a:solidFill>
                  <a:srgbClr val="FFC000"/>
                </a:solidFill>
              </a:rPr>
              <a:t>Romans </a:t>
            </a:r>
            <a:r>
              <a:rPr lang="en-US" sz="3200" dirty="0">
                <a:solidFill>
                  <a:srgbClr val="FFC000"/>
                </a:solidFill>
              </a:rPr>
              <a:t>1:20 </a:t>
            </a:r>
            <a:r>
              <a:rPr lang="en-US" sz="3200" i="1" dirty="0"/>
              <a:t>For since the creation of the world God’s invisible qualities—his eternal power and divine nature—have been clearly seen, being understood from what has been made, so that people are without excuse. </a:t>
            </a:r>
          </a:p>
          <a:p>
            <a:endParaRPr lang="en-US" sz="3200" dirty="0" smtClean="0"/>
          </a:p>
          <a:p>
            <a:endParaRPr lang="en-US" sz="3200" dirty="0" smtClean="0"/>
          </a:p>
        </p:txBody>
      </p:sp>
    </p:spTree>
    <p:extLst>
      <p:ext uri="{BB962C8B-B14F-4D97-AF65-F5344CB8AC3E}">
        <p14:creationId xmlns:p14="http://schemas.microsoft.com/office/powerpoint/2010/main" val="1554238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0" y="1447800"/>
            <a:ext cx="8915400" cy="5410200"/>
          </a:xfrm>
        </p:spPr>
        <p:txBody>
          <a:bodyPr>
            <a:normAutofit/>
          </a:bodyPr>
          <a:lstStyle/>
          <a:p>
            <a:r>
              <a:rPr lang="en-US" sz="3200" dirty="0" smtClean="0"/>
              <a:t>This exploration of astrology was an attempt to peel back a layer of deceit - the possibility that the hunger to know the future from the stars is a left over of the desire to see the coming savior from them. </a:t>
            </a:r>
            <a:br>
              <a:rPr lang="en-US" sz="3200" dirty="0" smtClean="0"/>
            </a:br>
            <a:endParaRPr lang="en-US" sz="3200" dirty="0" smtClean="0"/>
          </a:p>
          <a:p>
            <a:r>
              <a:rPr lang="en-US" sz="3200" dirty="0" smtClean="0"/>
              <a:t>To really ‘get’ it, you would need the Author, the Spirit of Christ instructing as you beheld it, just like you need the Author working on and in you to bring the Bible, His Word, to life. </a:t>
            </a:r>
          </a:p>
          <a:p>
            <a:endParaRPr lang="en-US" sz="3200" dirty="0" smtClean="0"/>
          </a:p>
        </p:txBody>
      </p:sp>
    </p:spTree>
    <p:extLst>
      <p:ext uri="{BB962C8B-B14F-4D97-AF65-F5344CB8AC3E}">
        <p14:creationId xmlns:p14="http://schemas.microsoft.com/office/powerpoint/2010/main" val="3259646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0" y="1600200"/>
            <a:ext cx="9067800" cy="5105400"/>
          </a:xfrm>
        </p:spPr>
        <p:txBody>
          <a:bodyPr>
            <a:noAutofit/>
          </a:bodyPr>
          <a:lstStyle/>
          <a:p>
            <a:pPr marL="0" indent="0">
              <a:buNone/>
            </a:pPr>
            <a:r>
              <a:rPr lang="en-US" sz="3600" dirty="0" smtClean="0"/>
              <a:t>From:    </a:t>
            </a:r>
            <a:r>
              <a:rPr lang="en-US" sz="3600" dirty="0" smtClean="0">
                <a:solidFill>
                  <a:srgbClr val="FFFF00"/>
                </a:solidFill>
              </a:rPr>
              <a:t>Jeremiah 31:35-37</a:t>
            </a:r>
            <a:endParaRPr lang="en-US" sz="3600" dirty="0">
              <a:solidFill>
                <a:srgbClr val="FFFF00"/>
              </a:solidFill>
            </a:endParaRPr>
          </a:p>
          <a:p>
            <a:r>
              <a:rPr lang="en-US" sz="3200" dirty="0"/>
              <a:t>“This is the covenant I will make with the people of Israel </a:t>
            </a:r>
            <a:r>
              <a:rPr lang="en-US" sz="3200" dirty="0" smtClean="0"/>
              <a:t>after </a:t>
            </a:r>
            <a:r>
              <a:rPr lang="en-US" sz="3200" dirty="0"/>
              <a:t>that time,” declares the LORD. </a:t>
            </a:r>
            <a:r>
              <a:rPr lang="en-US" sz="3200" dirty="0" smtClean="0"/>
              <a:t> “</a:t>
            </a:r>
            <a:r>
              <a:rPr lang="en-US" sz="3200" dirty="0"/>
              <a:t>I will put my law in their minds </a:t>
            </a:r>
            <a:r>
              <a:rPr lang="en-US" sz="3200" dirty="0" smtClean="0"/>
              <a:t>and </a:t>
            </a:r>
            <a:r>
              <a:rPr lang="en-US" sz="3200" dirty="0"/>
              <a:t>write it on their hearts. </a:t>
            </a:r>
            <a:r>
              <a:rPr lang="en-US" sz="3200" dirty="0" smtClean="0"/>
              <a:t>I </a:t>
            </a:r>
            <a:r>
              <a:rPr lang="en-US" sz="3200" dirty="0"/>
              <a:t>will be their God, </a:t>
            </a:r>
            <a:r>
              <a:rPr lang="en-US" sz="3200" dirty="0" smtClean="0"/>
              <a:t>and </a:t>
            </a:r>
            <a:r>
              <a:rPr lang="en-US" sz="3200" dirty="0"/>
              <a:t>they will be my people. </a:t>
            </a:r>
            <a:r>
              <a:rPr lang="en-US" sz="3200" baseline="30000" dirty="0" smtClean="0"/>
              <a:t>34</a:t>
            </a:r>
            <a:r>
              <a:rPr lang="en-US" sz="3200" dirty="0" smtClean="0"/>
              <a:t> </a:t>
            </a:r>
            <a:r>
              <a:rPr lang="en-US" sz="3200" dirty="0"/>
              <a:t>No longer will they teach their neighbor, </a:t>
            </a:r>
            <a:r>
              <a:rPr lang="en-US" sz="3200" dirty="0" smtClean="0"/>
              <a:t>or </a:t>
            </a:r>
            <a:r>
              <a:rPr lang="en-US" sz="3200" dirty="0"/>
              <a:t>say to one another, ‘Know the LORD,’ </a:t>
            </a:r>
            <a:r>
              <a:rPr lang="en-US" sz="3200" dirty="0" smtClean="0"/>
              <a:t>because </a:t>
            </a:r>
            <a:r>
              <a:rPr lang="en-US" sz="3200" dirty="0"/>
              <a:t>they will all know me, </a:t>
            </a:r>
            <a:br>
              <a:rPr lang="en-US" sz="3200" dirty="0"/>
            </a:br>
            <a:r>
              <a:rPr lang="en-US" sz="3200" dirty="0"/>
              <a:t>from the least of them to the greatest,” </a:t>
            </a:r>
            <a:r>
              <a:rPr lang="en-US" sz="3200" dirty="0" smtClean="0"/>
              <a:t>declares </a:t>
            </a:r>
            <a:r>
              <a:rPr lang="en-US" sz="3200" dirty="0"/>
              <a:t>the LORD. </a:t>
            </a:r>
            <a:r>
              <a:rPr lang="en-US" sz="3200" dirty="0" smtClean="0"/>
              <a:t>“</a:t>
            </a:r>
            <a:r>
              <a:rPr lang="en-US" sz="3200" dirty="0"/>
              <a:t>For I will forgive their wickedness </a:t>
            </a:r>
            <a:r>
              <a:rPr lang="en-US" sz="3200" dirty="0" smtClean="0"/>
              <a:t>and </a:t>
            </a:r>
            <a:r>
              <a:rPr lang="en-US" sz="3200" dirty="0"/>
              <a:t>will remember their sins no more.” </a:t>
            </a:r>
          </a:p>
        </p:txBody>
      </p:sp>
    </p:spTree>
    <p:extLst>
      <p:ext uri="{BB962C8B-B14F-4D97-AF65-F5344CB8AC3E}">
        <p14:creationId xmlns:p14="http://schemas.microsoft.com/office/powerpoint/2010/main" val="1741239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5105400"/>
          </a:xfrm>
        </p:spPr>
        <p:txBody>
          <a:bodyPr>
            <a:noAutofit/>
          </a:bodyPr>
          <a:lstStyle/>
          <a:p>
            <a:pPr marL="0" indent="0">
              <a:buNone/>
            </a:pPr>
            <a:r>
              <a:rPr lang="en-US" sz="3600" dirty="0" smtClean="0">
                <a:solidFill>
                  <a:srgbClr val="FFFF00"/>
                </a:solidFill>
              </a:rPr>
              <a:t>Jeremiah 31:35-37</a:t>
            </a:r>
            <a:endParaRPr lang="en-US" sz="3600" dirty="0">
              <a:solidFill>
                <a:srgbClr val="FFFF00"/>
              </a:solidFill>
            </a:endParaRPr>
          </a:p>
          <a:p>
            <a:r>
              <a:rPr lang="en-US" sz="3200" baseline="30000" dirty="0" smtClean="0"/>
              <a:t>35</a:t>
            </a:r>
            <a:r>
              <a:rPr lang="en-US" sz="3200" dirty="0" smtClean="0"/>
              <a:t> </a:t>
            </a:r>
            <a:r>
              <a:rPr lang="en-US" sz="3200" dirty="0"/>
              <a:t>This is what the LORD says, </a:t>
            </a:r>
            <a:r>
              <a:rPr lang="en-US" sz="3200" dirty="0" smtClean="0"/>
              <a:t>he </a:t>
            </a:r>
            <a:r>
              <a:rPr lang="en-US" sz="3200" dirty="0"/>
              <a:t>who appoints the sun </a:t>
            </a:r>
            <a:r>
              <a:rPr lang="en-US" sz="3200" dirty="0" smtClean="0"/>
              <a:t>to </a:t>
            </a:r>
            <a:r>
              <a:rPr lang="en-US" sz="3200" dirty="0"/>
              <a:t>shine by day, </a:t>
            </a:r>
            <a:r>
              <a:rPr lang="en-US" sz="3200" dirty="0" smtClean="0"/>
              <a:t>who </a:t>
            </a:r>
            <a:r>
              <a:rPr lang="en-US" sz="3200" dirty="0"/>
              <a:t>decrees the moon and stars </a:t>
            </a:r>
            <a:r>
              <a:rPr lang="en-US" sz="3200" dirty="0" smtClean="0"/>
              <a:t>to </a:t>
            </a:r>
            <a:r>
              <a:rPr lang="en-US" sz="3200" dirty="0"/>
              <a:t>shine by night, </a:t>
            </a:r>
            <a:r>
              <a:rPr lang="en-US" sz="3200" dirty="0" smtClean="0"/>
              <a:t>who </a:t>
            </a:r>
            <a:r>
              <a:rPr lang="en-US" sz="3200" dirty="0"/>
              <a:t>stirs up the sea </a:t>
            </a:r>
            <a:r>
              <a:rPr lang="en-US" sz="3200" dirty="0" smtClean="0"/>
              <a:t>so </a:t>
            </a:r>
            <a:r>
              <a:rPr lang="en-US" sz="3200" dirty="0"/>
              <a:t>that its waves roar— </a:t>
            </a:r>
            <a:r>
              <a:rPr lang="en-US" sz="3200" dirty="0" smtClean="0"/>
              <a:t>the </a:t>
            </a:r>
            <a:r>
              <a:rPr lang="en-US" sz="3200" dirty="0"/>
              <a:t>LORD Almighty is his name: </a:t>
            </a:r>
            <a:r>
              <a:rPr lang="en-US" sz="3200" baseline="30000" dirty="0" smtClean="0"/>
              <a:t>36</a:t>
            </a:r>
            <a:r>
              <a:rPr lang="en-US" sz="3200" dirty="0" smtClean="0"/>
              <a:t> </a:t>
            </a:r>
            <a:r>
              <a:rPr lang="en-US" sz="3200" dirty="0"/>
              <a:t>“Only if these decrees vanish from my sight,” </a:t>
            </a:r>
            <a:r>
              <a:rPr lang="en-US" sz="3200" dirty="0" smtClean="0"/>
              <a:t>declares </a:t>
            </a:r>
            <a:r>
              <a:rPr lang="en-US" sz="3200" dirty="0"/>
              <a:t>the LORD, </a:t>
            </a:r>
            <a:r>
              <a:rPr lang="en-US" sz="3200" dirty="0" smtClean="0"/>
              <a:t>“</a:t>
            </a:r>
            <a:r>
              <a:rPr lang="en-US" sz="3200" dirty="0"/>
              <a:t>will Israel ever cease </a:t>
            </a:r>
            <a:r>
              <a:rPr lang="en-US" sz="3200" dirty="0" smtClean="0"/>
              <a:t>being </a:t>
            </a:r>
            <a:r>
              <a:rPr lang="en-US" sz="3200" dirty="0"/>
              <a:t>a nation before me</a:t>
            </a:r>
            <a:r>
              <a:rPr lang="en-US" sz="3200" dirty="0" smtClean="0"/>
              <a:t>.”</a:t>
            </a:r>
            <a:endParaRPr lang="en-US" sz="3200" dirty="0"/>
          </a:p>
        </p:txBody>
      </p:sp>
    </p:spTree>
    <p:extLst>
      <p:ext uri="{BB962C8B-B14F-4D97-AF65-F5344CB8AC3E}">
        <p14:creationId xmlns:p14="http://schemas.microsoft.com/office/powerpoint/2010/main" val="136743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5105400"/>
          </a:xfrm>
        </p:spPr>
        <p:txBody>
          <a:bodyPr>
            <a:noAutofit/>
          </a:bodyPr>
          <a:lstStyle/>
          <a:p>
            <a:pPr marL="0" indent="0">
              <a:buNone/>
            </a:pPr>
            <a:r>
              <a:rPr lang="en-US" sz="3600" dirty="0" smtClean="0">
                <a:solidFill>
                  <a:srgbClr val="FFFF00"/>
                </a:solidFill>
              </a:rPr>
              <a:t>Jeremiah 31:35-37</a:t>
            </a:r>
            <a:endParaRPr lang="en-US" sz="3600" dirty="0">
              <a:solidFill>
                <a:srgbClr val="FFFF00"/>
              </a:solidFill>
            </a:endParaRPr>
          </a:p>
          <a:p>
            <a:r>
              <a:rPr lang="en-US" sz="3200" baseline="30000" dirty="0" smtClean="0"/>
              <a:t>37</a:t>
            </a:r>
            <a:r>
              <a:rPr lang="en-US" sz="3200" dirty="0" smtClean="0"/>
              <a:t> </a:t>
            </a:r>
            <a:r>
              <a:rPr lang="en-US" sz="3200" dirty="0"/>
              <a:t>This is what the LORD says: </a:t>
            </a:r>
            <a:r>
              <a:rPr lang="en-US" sz="3200" dirty="0" smtClean="0"/>
              <a:t>“</a:t>
            </a:r>
            <a:r>
              <a:rPr lang="en-US" sz="3200" dirty="0"/>
              <a:t>Only if the heavens above can be measured </a:t>
            </a:r>
            <a:r>
              <a:rPr lang="en-US" sz="3200" dirty="0" smtClean="0"/>
              <a:t>and </a:t>
            </a:r>
            <a:r>
              <a:rPr lang="en-US" sz="3200" dirty="0"/>
              <a:t>the foundations of the earth below be searched out </a:t>
            </a:r>
            <a:r>
              <a:rPr lang="en-US" sz="3200" dirty="0" smtClean="0"/>
              <a:t>will </a:t>
            </a:r>
            <a:r>
              <a:rPr lang="en-US" sz="3200" dirty="0"/>
              <a:t>I reject all the descendants of Israel </a:t>
            </a:r>
            <a:r>
              <a:rPr lang="en-US" sz="3200" dirty="0" smtClean="0"/>
              <a:t>because </a:t>
            </a:r>
            <a:r>
              <a:rPr lang="en-US" sz="3200" dirty="0"/>
              <a:t>of all they have done,” </a:t>
            </a:r>
            <a:r>
              <a:rPr lang="en-US" sz="3200" dirty="0" smtClean="0"/>
              <a:t>declares </a:t>
            </a:r>
            <a:r>
              <a:rPr lang="en-US" sz="3200" dirty="0"/>
              <a:t>the LORD. </a:t>
            </a:r>
          </a:p>
        </p:txBody>
      </p:sp>
    </p:spTree>
    <p:extLst>
      <p:ext uri="{BB962C8B-B14F-4D97-AF65-F5344CB8AC3E}">
        <p14:creationId xmlns:p14="http://schemas.microsoft.com/office/powerpoint/2010/main" val="947692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5105400"/>
          </a:xfrm>
        </p:spPr>
        <p:txBody>
          <a:bodyPr>
            <a:normAutofit fontScale="92500"/>
          </a:bodyPr>
          <a:lstStyle/>
          <a:p>
            <a:pPr marL="0" indent="0">
              <a:buNone/>
            </a:pPr>
            <a:r>
              <a:rPr lang="en-US" sz="3600" dirty="0" smtClean="0"/>
              <a:t>Similar to:    </a:t>
            </a:r>
            <a:r>
              <a:rPr lang="en-US" sz="3600" dirty="0" smtClean="0">
                <a:solidFill>
                  <a:srgbClr val="FFFF00"/>
                </a:solidFill>
              </a:rPr>
              <a:t>Romans 2:14-15</a:t>
            </a:r>
            <a:endParaRPr lang="en-US" sz="3600" dirty="0">
              <a:solidFill>
                <a:srgbClr val="FFFF00"/>
              </a:solidFill>
            </a:endParaRPr>
          </a:p>
          <a:p>
            <a:pPr marL="0" indent="0">
              <a:buNone/>
            </a:pPr>
            <a:r>
              <a:rPr lang="en-US" sz="3600" dirty="0" smtClean="0"/>
              <a:t>Indeed</a:t>
            </a:r>
            <a:r>
              <a:rPr lang="en-US" sz="3600" dirty="0"/>
              <a:t>, when Gentiles, who do not have the law, do by nature things required by the law, they are a law for themselves, even though they do not have the law. </a:t>
            </a:r>
            <a:r>
              <a:rPr lang="en-US" sz="3600" dirty="0" smtClean="0"/>
              <a:t> </a:t>
            </a:r>
            <a:r>
              <a:rPr lang="en-US" sz="3600" dirty="0"/>
              <a:t>They show that the requirements of the law are written on their hearts, their consciences also bearing witness, and their thoughts sometimes accusing them and at other times even defending them</a:t>
            </a:r>
            <a:r>
              <a:rPr lang="en-US" sz="3600" dirty="0" smtClean="0"/>
              <a:t>.</a:t>
            </a:r>
            <a:endParaRPr lang="en-US" sz="3600" dirty="0"/>
          </a:p>
          <a:p>
            <a:endParaRPr lang="en-US" sz="3600" dirty="0" smtClean="0"/>
          </a:p>
        </p:txBody>
      </p:sp>
    </p:spTree>
    <p:extLst>
      <p:ext uri="{BB962C8B-B14F-4D97-AF65-F5344CB8AC3E}">
        <p14:creationId xmlns:p14="http://schemas.microsoft.com/office/powerpoint/2010/main" val="227460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Plan in the Heavens</a:t>
            </a:r>
          </a:p>
        </p:txBody>
      </p:sp>
      <p:sp>
        <p:nvSpPr>
          <p:cNvPr id="3" name="Content Placeholder 2"/>
          <p:cNvSpPr>
            <a:spLocks noGrp="1"/>
          </p:cNvSpPr>
          <p:nvPr>
            <p:ph sz="quarter" idx="13"/>
          </p:nvPr>
        </p:nvSpPr>
        <p:spPr>
          <a:xfrm>
            <a:off x="609600" y="1600200"/>
            <a:ext cx="7924800" cy="5105400"/>
          </a:xfrm>
        </p:spPr>
        <p:txBody>
          <a:bodyPr>
            <a:normAutofit/>
          </a:bodyPr>
          <a:lstStyle/>
          <a:p>
            <a:pPr marL="0" indent="0">
              <a:buNone/>
            </a:pPr>
            <a:r>
              <a:rPr lang="en-US" sz="3600" dirty="0" smtClean="0"/>
              <a:t>Similar to:    </a:t>
            </a:r>
            <a:r>
              <a:rPr lang="en-US" sz="3600" dirty="0" smtClean="0">
                <a:solidFill>
                  <a:srgbClr val="FFFF00"/>
                </a:solidFill>
              </a:rPr>
              <a:t>Hebrews 8:10</a:t>
            </a:r>
            <a:endParaRPr lang="en-US" sz="3600" dirty="0">
              <a:solidFill>
                <a:srgbClr val="FFFF00"/>
              </a:solidFill>
            </a:endParaRPr>
          </a:p>
          <a:p>
            <a:pPr marL="0" indent="0">
              <a:buNone/>
            </a:pPr>
            <a:r>
              <a:rPr lang="en-US" sz="3200" dirty="0"/>
              <a:t>This is the covenant I will establish with the people of Israel </a:t>
            </a:r>
            <a:r>
              <a:rPr lang="en-US" sz="3200" dirty="0" smtClean="0"/>
              <a:t>after </a:t>
            </a:r>
            <a:r>
              <a:rPr lang="en-US" sz="3200" dirty="0"/>
              <a:t>that time, declares the Lord. </a:t>
            </a:r>
            <a:br>
              <a:rPr lang="en-US" sz="3200" dirty="0"/>
            </a:br>
            <a:r>
              <a:rPr lang="en-US" sz="3200" dirty="0"/>
              <a:t>I will put my laws in their minds </a:t>
            </a:r>
            <a:r>
              <a:rPr lang="en-US" sz="3200" dirty="0" smtClean="0"/>
              <a:t> and </a:t>
            </a:r>
            <a:r>
              <a:rPr lang="en-US" sz="3200" dirty="0"/>
              <a:t>write them on their hearts. </a:t>
            </a:r>
            <a:r>
              <a:rPr lang="en-US" sz="3200" dirty="0" smtClean="0"/>
              <a:t>I </a:t>
            </a:r>
            <a:r>
              <a:rPr lang="en-US" sz="3200" dirty="0"/>
              <a:t>will be their God, </a:t>
            </a:r>
            <a:r>
              <a:rPr lang="en-US" sz="3200" dirty="0" smtClean="0"/>
              <a:t> and </a:t>
            </a:r>
            <a:r>
              <a:rPr lang="en-US" sz="3200" dirty="0"/>
              <a:t>they will be my people. </a:t>
            </a:r>
            <a:endParaRPr lang="en-US" sz="3600" dirty="0" smtClean="0"/>
          </a:p>
        </p:txBody>
      </p:sp>
    </p:spTree>
    <p:extLst>
      <p:ext uri="{BB962C8B-B14F-4D97-AF65-F5344CB8AC3E}">
        <p14:creationId xmlns:p14="http://schemas.microsoft.com/office/powerpoint/2010/main" val="4161937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4187</TotalTime>
  <Words>3099</Words>
  <Application>Microsoft Office PowerPoint</Application>
  <PresentationFormat>On-screen Show (4:3)</PresentationFormat>
  <Paragraphs>353</Paragraphs>
  <Slides>47</Slides>
  <Notes>42</Notes>
  <HiddenSlides>2</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Horizon</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God’s Plan in the Heavens</vt:lpstr>
      <vt:lpstr>The Mazzeroth Mazzeroth (Job 38:32).</vt:lpstr>
      <vt:lpstr>God’s Plan in the Heavens</vt:lpstr>
      <vt:lpstr>God’s Plan in the Heavens</vt:lpstr>
      <vt:lpstr>God’s Plan in the Heavens</vt:lpstr>
      <vt:lpstr>God’s Plan in the Heavens</vt:lpstr>
      <vt:lpstr>God’s Plan in the Heavens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Ensworth</dc:creator>
  <cp:lastModifiedBy>Bikerjohn</cp:lastModifiedBy>
  <cp:revision>79</cp:revision>
  <dcterms:created xsi:type="dcterms:W3CDTF">2011-04-20T19:09:03Z</dcterms:created>
  <dcterms:modified xsi:type="dcterms:W3CDTF">2011-04-25T04:32:09Z</dcterms:modified>
</cp:coreProperties>
</file>